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1" r:id="rId1"/>
    <p:sldMasterId id="2147486125" r:id="rId2"/>
    <p:sldMasterId id="2147486150" r:id="rId3"/>
    <p:sldMasterId id="2147486162" r:id="rId4"/>
  </p:sldMasterIdLst>
  <p:notesMasterIdLst>
    <p:notesMasterId r:id="rId27"/>
  </p:notesMasterIdLst>
  <p:handoutMasterIdLst>
    <p:handoutMasterId r:id="rId28"/>
  </p:handoutMasterIdLst>
  <p:sldIdLst>
    <p:sldId id="3071" r:id="rId5"/>
    <p:sldId id="3216" r:id="rId6"/>
    <p:sldId id="3272" r:id="rId7"/>
    <p:sldId id="3274" r:id="rId8"/>
    <p:sldId id="3246" r:id="rId9"/>
    <p:sldId id="3273" r:id="rId10"/>
    <p:sldId id="3250" r:id="rId11"/>
    <p:sldId id="3284" r:id="rId12"/>
    <p:sldId id="3283" r:id="rId13"/>
    <p:sldId id="3294" r:id="rId14"/>
    <p:sldId id="3289" r:id="rId15"/>
    <p:sldId id="3285" r:id="rId16"/>
    <p:sldId id="3287" r:id="rId17"/>
    <p:sldId id="3291" r:id="rId18"/>
    <p:sldId id="3292" r:id="rId19"/>
    <p:sldId id="3290" r:id="rId20"/>
    <p:sldId id="3293" r:id="rId21"/>
    <p:sldId id="3276" r:id="rId22"/>
    <p:sldId id="3288" r:id="rId23"/>
    <p:sldId id="3275" r:id="rId24"/>
    <p:sldId id="3295" r:id="rId25"/>
    <p:sldId id="3271" r:id="rId26"/>
  </p:sldIdLst>
  <p:sldSz cx="12192000" cy="6858000"/>
  <p:notesSz cx="7010400" cy="9296400"/>
  <p:defaultTextStyle>
    <a:defPPr>
      <a:defRPr lang="en-US"/>
    </a:defPPr>
    <a:lvl1pPr algn="l" rtl="0" eaLnBrk="0" fontAlgn="base" hangingPunct="0">
      <a:spcBef>
        <a:spcPct val="0"/>
      </a:spcBef>
      <a:spcAft>
        <a:spcPct val="0"/>
      </a:spcAft>
      <a:defRPr sz="32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32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32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32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3200" kern="1200">
        <a:solidFill>
          <a:schemeClr val="tx1"/>
        </a:solidFill>
        <a:latin typeface="Arial" panose="020B0604020202020204" pitchFamily="34" charset="0"/>
        <a:ea typeface="+mn-ea"/>
        <a:cs typeface="+mn-cs"/>
      </a:defRPr>
    </a:lvl5pPr>
    <a:lvl6pPr marL="2286000" algn="l" defTabSz="914400" rtl="0" eaLnBrk="1" latinLnBrk="0" hangingPunct="1">
      <a:defRPr sz="3200" kern="1200">
        <a:solidFill>
          <a:schemeClr val="tx1"/>
        </a:solidFill>
        <a:latin typeface="Arial" panose="020B0604020202020204" pitchFamily="34" charset="0"/>
        <a:ea typeface="+mn-ea"/>
        <a:cs typeface="+mn-cs"/>
      </a:defRPr>
    </a:lvl6pPr>
    <a:lvl7pPr marL="2743200" algn="l" defTabSz="914400" rtl="0" eaLnBrk="1" latinLnBrk="0" hangingPunct="1">
      <a:defRPr sz="3200" kern="1200">
        <a:solidFill>
          <a:schemeClr val="tx1"/>
        </a:solidFill>
        <a:latin typeface="Arial" panose="020B0604020202020204" pitchFamily="34" charset="0"/>
        <a:ea typeface="+mn-ea"/>
        <a:cs typeface="+mn-cs"/>
      </a:defRPr>
    </a:lvl7pPr>
    <a:lvl8pPr marL="3200400" algn="l" defTabSz="914400" rtl="0" eaLnBrk="1" latinLnBrk="0" hangingPunct="1">
      <a:defRPr sz="3200" kern="1200">
        <a:solidFill>
          <a:schemeClr val="tx1"/>
        </a:solidFill>
        <a:latin typeface="Arial" panose="020B0604020202020204" pitchFamily="34" charset="0"/>
        <a:ea typeface="+mn-ea"/>
        <a:cs typeface="+mn-cs"/>
      </a:defRPr>
    </a:lvl8pPr>
    <a:lvl9pPr marL="3657600" algn="l" defTabSz="914400" rtl="0" eaLnBrk="1" latinLnBrk="0" hangingPunct="1">
      <a:defRPr sz="32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w Brown" initials="AB" lastIdx="3"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66"/>
    <a:srgbClr val="3333CC"/>
    <a:srgbClr val="730001"/>
    <a:srgbClr val="FF9900"/>
    <a:srgbClr val="3366FF"/>
    <a:srgbClr val="336600"/>
    <a:srgbClr val="00CC66"/>
    <a:srgbClr val="FFFF99"/>
    <a:srgbClr val="FFFFCC"/>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1043" autoAdjust="0"/>
    <p:restoredTop sz="95271" autoAdjust="0"/>
  </p:normalViewPr>
  <p:slideViewPr>
    <p:cSldViewPr snapToGrid="0">
      <p:cViewPr varScale="1">
        <p:scale>
          <a:sx n="85" d="100"/>
          <a:sy n="85" d="100"/>
        </p:scale>
        <p:origin x="773" y="53"/>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p:cViewPr varScale="1">
        <p:scale>
          <a:sx n="50" d="100"/>
          <a:sy n="50" d="100"/>
        </p:scale>
        <p:origin x="-2636" y="-68"/>
      </p:cViewPr>
      <p:guideLst>
        <p:guide orient="horz" pos="2928"/>
        <p:guide pos="220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218" name="Rectangle 2"/>
          <p:cNvSpPr>
            <a:spLocks noGrp="1" noChangeArrowheads="1"/>
          </p:cNvSpPr>
          <p:nvPr>
            <p:ph type="hdr" sz="quarter"/>
          </p:nvPr>
        </p:nvSpPr>
        <p:spPr bwMode="auto">
          <a:xfrm>
            <a:off x="0" y="2"/>
            <a:ext cx="3038145" cy="464205"/>
          </a:xfrm>
          <a:prstGeom prst="rect">
            <a:avLst/>
          </a:prstGeom>
          <a:noFill/>
          <a:ln w="9525">
            <a:noFill/>
            <a:miter lim="800000"/>
            <a:headEnd/>
            <a:tailEnd/>
          </a:ln>
          <a:effectLst/>
        </p:spPr>
        <p:txBody>
          <a:bodyPr vert="horz" wrap="square" lIns="93172" tIns="46586" rIns="93172" bIns="46586" numCol="1" anchor="t" anchorCtr="0" compatLnSpc="1">
            <a:prstTxWarp prst="textNoShape">
              <a:avLst/>
            </a:prstTxWarp>
          </a:bodyPr>
          <a:lstStyle>
            <a:lvl1pPr>
              <a:defRPr sz="1300" dirty="0" smtClean="0">
                <a:latin typeface="Times New Roman" pitchFamily="18" charset="0"/>
              </a:defRPr>
            </a:lvl1pPr>
          </a:lstStyle>
          <a:p>
            <a:pPr>
              <a:defRPr/>
            </a:pPr>
            <a:endParaRPr lang="en-US" altLang="en-US" dirty="0"/>
          </a:p>
        </p:txBody>
      </p:sp>
      <p:sp>
        <p:nvSpPr>
          <p:cNvPr id="137219" name="Rectangle 3"/>
          <p:cNvSpPr>
            <a:spLocks noGrp="1" noChangeArrowheads="1"/>
          </p:cNvSpPr>
          <p:nvPr>
            <p:ph type="dt" sz="quarter" idx="1"/>
          </p:nvPr>
        </p:nvSpPr>
        <p:spPr bwMode="auto">
          <a:xfrm>
            <a:off x="3972257" y="2"/>
            <a:ext cx="3038144" cy="464205"/>
          </a:xfrm>
          <a:prstGeom prst="rect">
            <a:avLst/>
          </a:prstGeom>
          <a:noFill/>
          <a:ln w="9525">
            <a:noFill/>
            <a:miter lim="800000"/>
            <a:headEnd/>
            <a:tailEnd/>
          </a:ln>
          <a:effectLst/>
        </p:spPr>
        <p:txBody>
          <a:bodyPr vert="horz" wrap="square" lIns="93172" tIns="46586" rIns="93172" bIns="46586" numCol="1" anchor="t" anchorCtr="0" compatLnSpc="1">
            <a:prstTxWarp prst="textNoShape">
              <a:avLst/>
            </a:prstTxWarp>
          </a:bodyPr>
          <a:lstStyle>
            <a:lvl1pPr algn="r">
              <a:defRPr sz="1300" dirty="0" smtClean="0">
                <a:latin typeface="Times New Roman" pitchFamily="18" charset="0"/>
              </a:defRPr>
            </a:lvl1pPr>
          </a:lstStyle>
          <a:p>
            <a:pPr>
              <a:defRPr/>
            </a:pPr>
            <a:endParaRPr lang="en-US" altLang="en-US" dirty="0"/>
          </a:p>
        </p:txBody>
      </p:sp>
      <p:sp>
        <p:nvSpPr>
          <p:cNvPr id="137220" name="Rectangle 4"/>
          <p:cNvSpPr>
            <a:spLocks noGrp="1" noChangeArrowheads="1"/>
          </p:cNvSpPr>
          <p:nvPr>
            <p:ph type="ftr" sz="quarter" idx="2"/>
          </p:nvPr>
        </p:nvSpPr>
        <p:spPr bwMode="auto">
          <a:xfrm>
            <a:off x="0" y="8832196"/>
            <a:ext cx="3038145" cy="464205"/>
          </a:xfrm>
          <a:prstGeom prst="rect">
            <a:avLst/>
          </a:prstGeom>
          <a:noFill/>
          <a:ln w="9525">
            <a:noFill/>
            <a:miter lim="800000"/>
            <a:headEnd/>
            <a:tailEnd/>
          </a:ln>
          <a:effectLst/>
        </p:spPr>
        <p:txBody>
          <a:bodyPr vert="horz" wrap="square" lIns="93172" tIns="46586" rIns="93172" bIns="46586" numCol="1" anchor="b" anchorCtr="0" compatLnSpc="1">
            <a:prstTxWarp prst="textNoShape">
              <a:avLst/>
            </a:prstTxWarp>
          </a:bodyPr>
          <a:lstStyle>
            <a:lvl1pPr>
              <a:defRPr sz="1300" dirty="0" smtClean="0">
                <a:latin typeface="Times New Roman" pitchFamily="18" charset="0"/>
              </a:defRPr>
            </a:lvl1pPr>
          </a:lstStyle>
          <a:p>
            <a:pPr>
              <a:defRPr/>
            </a:pPr>
            <a:endParaRPr lang="en-US" altLang="en-US" dirty="0"/>
          </a:p>
        </p:txBody>
      </p:sp>
      <p:sp>
        <p:nvSpPr>
          <p:cNvPr id="137221" name="Rectangle 5"/>
          <p:cNvSpPr>
            <a:spLocks noGrp="1" noChangeArrowheads="1"/>
          </p:cNvSpPr>
          <p:nvPr>
            <p:ph type="sldNum" sz="quarter" idx="3"/>
          </p:nvPr>
        </p:nvSpPr>
        <p:spPr bwMode="auto">
          <a:xfrm>
            <a:off x="3972257" y="8832196"/>
            <a:ext cx="3038144" cy="464205"/>
          </a:xfrm>
          <a:prstGeom prst="rect">
            <a:avLst/>
          </a:prstGeom>
          <a:noFill/>
          <a:ln w="9525">
            <a:noFill/>
            <a:miter lim="800000"/>
            <a:headEnd/>
            <a:tailEnd/>
          </a:ln>
          <a:effectLst/>
        </p:spPr>
        <p:txBody>
          <a:bodyPr vert="horz" wrap="square" lIns="93172" tIns="46586" rIns="93172" bIns="46586" numCol="1" anchor="b" anchorCtr="0" compatLnSpc="1">
            <a:prstTxWarp prst="textNoShape">
              <a:avLst/>
            </a:prstTxWarp>
          </a:bodyPr>
          <a:lstStyle>
            <a:lvl1pPr algn="r">
              <a:defRPr sz="1300">
                <a:latin typeface="Times New Roman" panose="02020603050405020304" pitchFamily="18" charset="0"/>
              </a:defRPr>
            </a:lvl1pPr>
          </a:lstStyle>
          <a:p>
            <a:fld id="{DEB39EBD-6C14-4BE4-AD25-26FF87A4A60C}" type="slidenum">
              <a:rPr lang="en-US" altLang="en-US"/>
              <a:pPr/>
              <a:t>‹#›</a:t>
            </a:fld>
            <a:endParaRPr lang="en-US" altLang="en-US" dirty="0"/>
          </a:p>
        </p:txBody>
      </p:sp>
    </p:spTree>
    <p:extLst>
      <p:ext uri="{BB962C8B-B14F-4D97-AF65-F5344CB8AC3E}">
        <p14:creationId xmlns:p14="http://schemas.microsoft.com/office/powerpoint/2010/main" val="5022786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p:cNvSpPr>
            <a:spLocks noGrp="1" noChangeArrowheads="1"/>
          </p:cNvSpPr>
          <p:nvPr>
            <p:ph type="hdr" sz="quarter"/>
          </p:nvPr>
        </p:nvSpPr>
        <p:spPr bwMode="auto">
          <a:xfrm>
            <a:off x="0" y="2"/>
            <a:ext cx="3038145" cy="464205"/>
          </a:xfrm>
          <a:prstGeom prst="rect">
            <a:avLst/>
          </a:prstGeom>
          <a:noFill/>
          <a:ln w="9525">
            <a:noFill/>
            <a:miter lim="800000"/>
            <a:headEnd/>
            <a:tailEnd/>
          </a:ln>
          <a:effectLst/>
        </p:spPr>
        <p:txBody>
          <a:bodyPr vert="horz" wrap="square" lIns="93172" tIns="46586" rIns="93172" bIns="46586" numCol="1" anchor="t" anchorCtr="0" compatLnSpc="1">
            <a:prstTxWarp prst="textNoShape">
              <a:avLst/>
            </a:prstTxWarp>
          </a:bodyPr>
          <a:lstStyle>
            <a:lvl1pPr>
              <a:defRPr sz="1300" dirty="0" smtClean="0">
                <a:latin typeface="Times New Roman" pitchFamily="18" charset="0"/>
              </a:defRPr>
            </a:lvl1pPr>
          </a:lstStyle>
          <a:p>
            <a:pPr>
              <a:defRPr/>
            </a:pPr>
            <a:endParaRPr lang="en-US" altLang="en-US" dirty="0"/>
          </a:p>
        </p:txBody>
      </p:sp>
      <p:sp>
        <p:nvSpPr>
          <p:cNvPr id="47107" name="Rectangle 3"/>
          <p:cNvSpPr>
            <a:spLocks noGrp="1" noChangeArrowheads="1"/>
          </p:cNvSpPr>
          <p:nvPr>
            <p:ph type="dt" idx="1"/>
          </p:nvPr>
        </p:nvSpPr>
        <p:spPr bwMode="auto">
          <a:xfrm>
            <a:off x="3972257" y="2"/>
            <a:ext cx="3038144" cy="464205"/>
          </a:xfrm>
          <a:prstGeom prst="rect">
            <a:avLst/>
          </a:prstGeom>
          <a:noFill/>
          <a:ln w="9525">
            <a:noFill/>
            <a:miter lim="800000"/>
            <a:headEnd/>
            <a:tailEnd/>
          </a:ln>
          <a:effectLst/>
        </p:spPr>
        <p:txBody>
          <a:bodyPr vert="horz" wrap="square" lIns="93172" tIns="46586" rIns="93172" bIns="46586" numCol="1" anchor="t" anchorCtr="0" compatLnSpc="1">
            <a:prstTxWarp prst="textNoShape">
              <a:avLst/>
            </a:prstTxWarp>
          </a:bodyPr>
          <a:lstStyle>
            <a:lvl1pPr algn="r">
              <a:defRPr sz="1300" dirty="0" smtClean="0">
                <a:latin typeface="Times New Roman" pitchFamily="18" charset="0"/>
              </a:defRPr>
            </a:lvl1pPr>
          </a:lstStyle>
          <a:p>
            <a:pPr>
              <a:defRPr/>
            </a:pPr>
            <a:endParaRPr lang="en-US" altLang="en-US" dirty="0"/>
          </a:p>
        </p:txBody>
      </p:sp>
      <p:sp>
        <p:nvSpPr>
          <p:cNvPr id="31748" name="Rectangle 4"/>
          <p:cNvSpPr>
            <a:spLocks noGrp="1" noRot="1" noChangeAspect="1" noChangeArrowheads="1" noTextEdit="1"/>
          </p:cNvSpPr>
          <p:nvPr>
            <p:ph type="sldImg" idx="2"/>
          </p:nvPr>
        </p:nvSpPr>
        <p:spPr bwMode="auto">
          <a:xfrm>
            <a:off x="406400" y="698500"/>
            <a:ext cx="61976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9" name="Rectangle 5"/>
          <p:cNvSpPr>
            <a:spLocks noGrp="1" noChangeArrowheads="1"/>
          </p:cNvSpPr>
          <p:nvPr>
            <p:ph type="body" sz="quarter" idx="3"/>
          </p:nvPr>
        </p:nvSpPr>
        <p:spPr bwMode="auto">
          <a:xfrm>
            <a:off x="934113" y="4416100"/>
            <a:ext cx="5142177" cy="4182457"/>
          </a:xfrm>
          <a:prstGeom prst="rect">
            <a:avLst/>
          </a:prstGeom>
          <a:noFill/>
          <a:ln w="9525">
            <a:noFill/>
            <a:miter lim="800000"/>
            <a:headEnd/>
            <a:tailEnd/>
          </a:ln>
          <a:effectLst/>
        </p:spPr>
        <p:txBody>
          <a:bodyPr vert="horz" wrap="square" lIns="93172" tIns="46586" rIns="93172" bIns="4658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7110" name="Rectangle 6"/>
          <p:cNvSpPr>
            <a:spLocks noGrp="1" noChangeArrowheads="1"/>
          </p:cNvSpPr>
          <p:nvPr>
            <p:ph type="ftr" sz="quarter" idx="4"/>
          </p:nvPr>
        </p:nvSpPr>
        <p:spPr bwMode="auto">
          <a:xfrm>
            <a:off x="0" y="8832196"/>
            <a:ext cx="3038145" cy="464205"/>
          </a:xfrm>
          <a:prstGeom prst="rect">
            <a:avLst/>
          </a:prstGeom>
          <a:noFill/>
          <a:ln w="9525">
            <a:noFill/>
            <a:miter lim="800000"/>
            <a:headEnd/>
            <a:tailEnd/>
          </a:ln>
          <a:effectLst/>
        </p:spPr>
        <p:txBody>
          <a:bodyPr vert="horz" wrap="square" lIns="93172" tIns="46586" rIns="93172" bIns="46586" numCol="1" anchor="b" anchorCtr="0" compatLnSpc="1">
            <a:prstTxWarp prst="textNoShape">
              <a:avLst/>
            </a:prstTxWarp>
          </a:bodyPr>
          <a:lstStyle>
            <a:lvl1pPr>
              <a:defRPr sz="1300" dirty="0" smtClean="0">
                <a:latin typeface="Times New Roman" pitchFamily="18" charset="0"/>
              </a:defRPr>
            </a:lvl1pPr>
          </a:lstStyle>
          <a:p>
            <a:pPr>
              <a:defRPr/>
            </a:pPr>
            <a:endParaRPr lang="en-US" altLang="en-US" dirty="0"/>
          </a:p>
        </p:txBody>
      </p:sp>
      <p:sp>
        <p:nvSpPr>
          <p:cNvPr id="47111" name="Rectangle 7"/>
          <p:cNvSpPr>
            <a:spLocks noGrp="1" noChangeArrowheads="1"/>
          </p:cNvSpPr>
          <p:nvPr>
            <p:ph type="sldNum" sz="quarter" idx="5"/>
          </p:nvPr>
        </p:nvSpPr>
        <p:spPr bwMode="auto">
          <a:xfrm>
            <a:off x="3972257" y="8832196"/>
            <a:ext cx="3038144" cy="464205"/>
          </a:xfrm>
          <a:prstGeom prst="rect">
            <a:avLst/>
          </a:prstGeom>
          <a:noFill/>
          <a:ln w="9525">
            <a:noFill/>
            <a:miter lim="800000"/>
            <a:headEnd/>
            <a:tailEnd/>
          </a:ln>
          <a:effectLst/>
        </p:spPr>
        <p:txBody>
          <a:bodyPr vert="horz" wrap="square" lIns="93172" tIns="46586" rIns="93172" bIns="46586" numCol="1" anchor="b" anchorCtr="0" compatLnSpc="1">
            <a:prstTxWarp prst="textNoShape">
              <a:avLst/>
            </a:prstTxWarp>
          </a:bodyPr>
          <a:lstStyle>
            <a:lvl1pPr algn="r">
              <a:defRPr sz="1300">
                <a:latin typeface="Times New Roman" panose="02020603050405020304" pitchFamily="18" charset="0"/>
              </a:defRPr>
            </a:lvl1pPr>
          </a:lstStyle>
          <a:p>
            <a:fld id="{D6CD4B8E-2255-4571-8383-DAB542DDEC50}" type="slidenum">
              <a:rPr lang="en-US" altLang="en-US"/>
              <a:pPr/>
              <a:t>‹#›</a:t>
            </a:fld>
            <a:endParaRPr lang="en-US" altLang="en-US" dirty="0"/>
          </a:p>
        </p:txBody>
      </p:sp>
    </p:spTree>
    <p:extLst>
      <p:ext uri="{BB962C8B-B14F-4D97-AF65-F5344CB8AC3E}">
        <p14:creationId xmlns:p14="http://schemas.microsoft.com/office/powerpoint/2010/main" val="3521186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0" smtClean="0">
                <a:solidFill>
                  <a:srgbClr val="FFFFFF"/>
                </a:solidFill>
                <a:latin typeface="Times New Roman"/>
              </a:rPr>
              <a:t>Conclusion </a:t>
            </a:r>
            <a:r>
              <a:rPr lang="en-US" sz="1200" kern="0" dirty="0" smtClean="0">
                <a:solidFill>
                  <a:srgbClr val="FFFFFF"/>
                </a:solidFill>
                <a:latin typeface="Times New Roman"/>
              </a:rPr>
              <a:t>primarily drawn from:</a:t>
            </a:r>
          </a:p>
          <a:p>
            <a:pPr marL="457200" indent="-457200">
              <a:buAutoNum type="arabicPeriod"/>
            </a:pPr>
            <a:r>
              <a:rPr lang="en-US" sz="1200" kern="0" dirty="0" smtClean="0">
                <a:solidFill>
                  <a:srgbClr val="FFFFFF"/>
                </a:solidFill>
                <a:latin typeface="Times New Roman"/>
              </a:rPr>
              <a:t>“</a:t>
            </a:r>
            <a:r>
              <a:rPr lang="en-US" sz="1200" i="1" kern="0" dirty="0" smtClean="0">
                <a:solidFill>
                  <a:srgbClr val="FFFFFF"/>
                </a:solidFill>
                <a:latin typeface="Times New Roman"/>
              </a:rPr>
              <a:t>…participants with the lowest one-third baseline step counts saw a marked increase in steps from beginning to end…”</a:t>
            </a:r>
          </a:p>
          <a:p>
            <a:pPr marL="457200" indent="-457200">
              <a:buFont typeface="+mj-lt"/>
              <a:buAutoNum type="arabicPeriod"/>
            </a:pPr>
            <a:r>
              <a:rPr lang="en-US" sz="1200" i="1" kern="0" dirty="0" smtClean="0">
                <a:solidFill>
                  <a:srgbClr val="FFFFFF"/>
                </a:solidFill>
                <a:latin typeface="Times New Roman"/>
              </a:rPr>
              <a:t>“…participants who began the program with higher</a:t>
            </a:r>
            <a:r>
              <a:rPr lang="en-US" sz="1200" i="1" kern="0" baseline="0" dirty="0" smtClean="0">
                <a:solidFill>
                  <a:srgbClr val="FFFFFF"/>
                </a:solidFill>
                <a:latin typeface="Times New Roman"/>
              </a:rPr>
              <a:t> </a:t>
            </a:r>
            <a:r>
              <a:rPr lang="en-US" sz="1200" i="1" kern="0" dirty="0" smtClean="0">
                <a:solidFill>
                  <a:srgbClr val="FFFFFF"/>
                </a:solidFill>
                <a:latin typeface="Times New Roman"/>
              </a:rPr>
              <a:t>[body] weights lost more weight than those with lower weights.</a:t>
            </a:r>
          </a:p>
          <a:p>
            <a:pPr marL="457200" indent="-457200">
              <a:buFont typeface="+mj-lt"/>
              <a:buAutoNum type="arabicPeriod"/>
            </a:pPr>
            <a:r>
              <a:rPr lang="en-US" sz="1200" i="1" kern="0" dirty="0" smtClean="0">
                <a:solidFill>
                  <a:srgbClr val="FFFFFF"/>
                </a:solidFill>
                <a:latin typeface="Times New Roman"/>
              </a:rPr>
              <a:t>“…p</a:t>
            </a:r>
            <a:r>
              <a:rPr lang="en-US" sz="1200" b="0" i="0" u="none" strike="noStrike" kern="1200" baseline="0" dirty="0" smtClean="0">
                <a:solidFill>
                  <a:schemeClr val="tx1"/>
                </a:solidFill>
                <a:latin typeface="Times New Roman" pitchFamily="18" charset="0"/>
                <a:ea typeface="+mn-ea"/>
                <a:cs typeface="+mn-cs"/>
              </a:rPr>
              <a:t>articipants who began the program with a larger waist circumference lost more inches over the course of the program compared to participants with smaller waist circumferences</a:t>
            </a:r>
            <a:endParaRPr lang="en-US" sz="1200" i="1" kern="0" dirty="0" smtClean="0">
              <a:solidFill>
                <a:srgbClr val="FFFFFF"/>
              </a:solidFill>
              <a:latin typeface="Times New Roman"/>
            </a:endParaRPr>
          </a:p>
        </p:txBody>
      </p:sp>
      <p:sp>
        <p:nvSpPr>
          <p:cNvPr id="4" name="Slide Number Placeholder 3"/>
          <p:cNvSpPr>
            <a:spLocks noGrp="1"/>
          </p:cNvSpPr>
          <p:nvPr>
            <p:ph type="sldNum" sz="quarter" idx="10"/>
          </p:nvPr>
        </p:nvSpPr>
        <p:spPr/>
        <p:txBody>
          <a:bodyPr/>
          <a:lstStyle/>
          <a:p>
            <a:fld id="{D6CD4B8E-2255-4571-8383-DAB542DDEC50}" type="slidenum">
              <a:rPr lang="en-US" altLang="en-US" smtClean="0"/>
              <a:pPr/>
              <a:t>11</a:t>
            </a:fld>
            <a:endParaRPr lang="en-US" altLang="en-US" dirty="0"/>
          </a:p>
        </p:txBody>
      </p:sp>
    </p:spTree>
    <p:extLst>
      <p:ext uri="{BB962C8B-B14F-4D97-AF65-F5344CB8AC3E}">
        <p14:creationId xmlns:p14="http://schemas.microsoft.com/office/powerpoint/2010/main" val="3567847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txBox="1">
            <a:spLocks noGrp="1" noChangeArrowheads="1"/>
          </p:cNvSpPr>
          <p:nvPr/>
        </p:nvSpPr>
        <p:spPr bwMode="auto">
          <a:xfrm>
            <a:off x="3972258" y="8832197"/>
            <a:ext cx="3038144" cy="464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47" tIns="46574" rIns="93147" bIns="46574" anchor="b"/>
          <a:lstStyle>
            <a:lvl1pPr>
              <a:spcBef>
                <a:spcPct val="30000"/>
              </a:spcBef>
              <a:defRPr sz="1200">
                <a:solidFill>
                  <a:schemeClr val="tx1"/>
                </a:solidFill>
                <a:latin typeface="Times New Roman" pitchFamily="18" charset="0"/>
                <a:ea typeface="MS PGothic" pitchFamily="34" charset="-128"/>
              </a:defRPr>
            </a:lvl1pPr>
            <a:lvl2pPr marL="742950" indent="-285750">
              <a:spcBef>
                <a:spcPct val="30000"/>
              </a:spcBef>
              <a:defRPr sz="1200">
                <a:solidFill>
                  <a:schemeClr val="tx1"/>
                </a:solidFill>
                <a:latin typeface="Times New Roman" pitchFamily="18" charset="0"/>
                <a:ea typeface="MS PGothic" pitchFamily="34" charset="-128"/>
              </a:defRPr>
            </a:lvl2pPr>
            <a:lvl3pPr marL="1143000" indent="-228600">
              <a:spcBef>
                <a:spcPct val="30000"/>
              </a:spcBef>
              <a:defRPr sz="1200">
                <a:solidFill>
                  <a:schemeClr val="tx1"/>
                </a:solidFill>
                <a:latin typeface="Times New Roman" pitchFamily="18" charset="0"/>
                <a:ea typeface="MS PGothic" pitchFamily="34" charset="-128"/>
              </a:defRPr>
            </a:lvl3pPr>
            <a:lvl4pPr marL="1600200" indent="-228600">
              <a:spcBef>
                <a:spcPct val="30000"/>
              </a:spcBef>
              <a:defRPr sz="1200">
                <a:solidFill>
                  <a:schemeClr val="tx1"/>
                </a:solidFill>
                <a:latin typeface="Times New Roman" pitchFamily="18" charset="0"/>
                <a:ea typeface="MS PGothic" pitchFamily="34" charset="-128"/>
              </a:defRPr>
            </a:lvl4pPr>
            <a:lvl5pPr marL="2057400" indent="-228600">
              <a:spcBef>
                <a:spcPct val="30000"/>
              </a:spcBef>
              <a:defRPr sz="1200">
                <a:solidFill>
                  <a:schemeClr val="tx1"/>
                </a:solidFill>
                <a:latin typeface="Times New Roman" pitchFamily="18" charset="0"/>
                <a:ea typeface="MS PGothic" pitchFamily="34" charset="-128"/>
              </a:defRPr>
            </a:lvl5pPr>
            <a:lvl6pPr marL="2514600" indent="-228600" eaLnBrk="0" fontAlgn="base" hangingPunct="0">
              <a:spcBef>
                <a:spcPct val="30000"/>
              </a:spcBef>
              <a:spcAft>
                <a:spcPct val="0"/>
              </a:spcAft>
              <a:defRPr sz="1200">
                <a:solidFill>
                  <a:schemeClr val="tx1"/>
                </a:solidFill>
                <a:latin typeface="Times New Roman" pitchFamily="18" charset="0"/>
                <a:ea typeface="MS PGothic" pitchFamily="34" charset="-128"/>
              </a:defRPr>
            </a:lvl6pPr>
            <a:lvl7pPr marL="2971800" indent="-228600" eaLnBrk="0" fontAlgn="base" hangingPunct="0">
              <a:spcBef>
                <a:spcPct val="30000"/>
              </a:spcBef>
              <a:spcAft>
                <a:spcPct val="0"/>
              </a:spcAft>
              <a:defRPr sz="1200">
                <a:solidFill>
                  <a:schemeClr val="tx1"/>
                </a:solidFill>
                <a:latin typeface="Times New Roman" pitchFamily="18" charset="0"/>
                <a:ea typeface="MS PGothic" pitchFamily="34" charset="-128"/>
              </a:defRPr>
            </a:lvl7pPr>
            <a:lvl8pPr marL="3429000" indent="-228600" eaLnBrk="0" fontAlgn="base" hangingPunct="0">
              <a:spcBef>
                <a:spcPct val="30000"/>
              </a:spcBef>
              <a:spcAft>
                <a:spcPct val="0"/>
              </a:spcAft>
              <a:defRPr sz="1200">
                <a:solidFill>
                  <a:schemeClr val="tx1"/>
                </a:solidFill>
                <a:latin typeface="Times New Roman" pitchFamily="18" charset="0"/>
                <a:ea typeface="MS PGothic" pitchFamily="34" charset="-128"/>
              </a:defRPr>
            </a:lvl8pPr>
            <a:lvl9pPr marL="3886200" indent="-228600" eaLnBrk="0" fontAlgn="base" hangingPunct="0">
              <a:spcBef>
                <a:spcPct val="30000"/>
              </a:spcBef>
              <a:spcAft>
                <a:spcPct val="0"/>
              </a:spcAft>
              <a:defRPr sz="1200">
                <a:solidFill>
                  <a:schemeClr val="tx1"/>
                </a:solidFill>
                <a:latin typeface="Times New Roman" pitchFamily="18" charset="0"/>
                <a:ea typeface="MS PGothic" pitchFamily="34" charset="-128"/>
              </a:defRPr>
            </a:lvl9pPr>
          </a:lstStyle>
          <a:p>
            <a:pPr marL="0" marR="0" lvl="0" indent="0" algn="r" defTabSz="457200" rtl="0" eaLnBrk="1" fontAlgn="auto" latinLnBrk="0" hangingPunct="1">
              <a:lnSpc>
                <a:spcPct val="100000"/>
              </a:lnSpc>
              <a:spcBef>
                <a:spcPct val="0"/>
              </a:spcBef>
              <a:spcAft>
                <a:spcPts val="0"/>
              </a:spcAft>
              <a:buClrTx/>
              <a:buSzTx/>
              <a:buFontTx/>
              <a:buNone/>
              <a:tabLst/>
              <a:defRPr/>
            </a:pPr>
            <a:fld id="{4CC88375-2750-4AA2-84E5-7654CBB8310E}" type="slidenum">
              <a:rPr kumimoji="0" lang="en-US" altLang="en-US" sz="12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mn-cs"/>
              </a:rPr>
              <a:pPr marL="0" marR="0" lvl="0" indent="0" algn="r" defTabSz="457200" rtl="0" eaLnBrk="1" fontAlgn="auto" latinLnBrk="0" hangingPunct="1">
                <a:lnSpc>
                  <a:spcPct val="100000"/>
                </a:lnSpc>
                <a:spcBef>
                  <a:spcPct val="0"/>
                </a:spcBef>
                <a:spcAft>
                  <a:spcPts val="0"/>
                </a:spcAft>
                <a:buClrTx/>
                <a:buSzTx/>
                <a:buFontTx/>
                <a:buNone/>
                <a:tabLst/>
                <a:defRPr/>
              </a:pPr>
              <a:t>22</a:t>
            </a:fld>
            <a:endParaRPr kumimoji="0" lang="en-US" altLang="en-US" sz="1200" b="0" i="0" u="none" strike="noStrike" kern="1200" cap="none" spc="0" normalizeH="0" baseline="0" noProof="0" dirty="0">
              <a:ln>
                <a:noFill/>
              </a:ln>
              <a:solidFill>
                <a:srgbClr val="000000"/>
              </a:solidFill>
              <a:effectLst/>
              <a:uLnTx/>
              <a:uFillTx/>
              <a:latin typeface="Times New Roman" pitchFamily="18" charset="0"/>
              <a:ea typeface="MS PGothic" pitchFamily="34" charset="-128"/>
              <a:cs typeface="+mn-cs"/>
            </a:endParaRPr>
          </a:p>
        </p:txBody>
      </p:sp>
      <p:sp>
        <p:nvSpPr>
          <p:cNvPr id="147459" name="Rectangle 2"/>
          <p:cNvSpPr>
            <a:spLocks noGrp="1" noRot="1" noChangeAspect="1" noChangeArrowheads="1" noTextEdit="1"/>
          </p:cNvSpPr>
          <p:nvPr>
            <p:ph type="sldImg"/>
          </p:nvPr>
        </p:nvSpPr>
        <p:spPr>
          <a:xfrm>
            <a:off x="406400" y="698500"/>
            <a:ext cx="6197600" cy="3486150"/>
          </a:xfrm>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86" tIns="46242" rIns="92486" bIns="46242"/>
          <a:lstStyle/>
          <a:p>
            <a:endParaRPr lang="en-US" altLang="en-US" dirty="0"/>
          </a:p>
        </p:txBody>
      </p:sp>
    </p:spTree>
    <p:extLst>
      <p:ext uri="{BB962C8B-B14F-4D97-AF65-F5344CB8AC3E}">
        <p14:creationId xmlns:p14="http://schemas.microsoft.com/office/powerpoint/2010/main" val="1523115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dirty="0"/>
          </a:p>
        </p:txBody>
      </p:sp>
      <p:sp>
        <p:nvSpPr>
          <p:cNvPr id="6" name="Rectangle 6"/>
          <p:cNvSpPr>
            <a:spLocks noGrp="1" noChangeArrowheads="1"/>
          </p:cNvSpPr>
          <p:nvPr>
            <p:ph type="sldNum" sz="quarter" idx="12"/>
          </p:nvPr>
        </p:nvSpPr>
        <p:spPr>
          <a:ln/>
        </p:spPr>
        <p:txBody>
          <a:bodyPr/>
          <a:lstStyle>
            <a:lvl1pPr>
              <a:defRPr/>
            </a:lvl1pPr>
          </a:lstStyle>
          <a:p>
            <a:fld id="{6903AF11-27F4-4C11-A173-121B20A43299}" type="slidenum">
              <a:rPr lang="en-US" altLang="en-US"/>
              <a:pPr/>
              <a:t>‹#›</a:t>
            </a:fld>
            <a:endParaRPr lang="en-US" altLang="en-US" dirty="0"/>
          </a:p>
        </p:txBody>
      </p:sp>
    </p:spTree>
    <p:extLst>
      <p:ext uri="{BB962C8B-B14F-4D97-AF65-F5344CB8AC3E}">
        <p14:creationId xmlns:p14="http://schemas.microsoft.com/office/powerpoint/2010/main" val="76537961"/>
      </p:ext>
    </p:extLst>
  </p:cSld>
  <p:clrMapOvr>
    <a:masterClrMapping/>
  </p:clrMapOvr>
  <p:transition>
    <p:pull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dirty="0"/>
          </a:p>
        </p:txBody>
      </p:sp>
      <p:sp>
        <p:nvSpPr>
          <p:cNvPr id="6" name="Rectangle 6"/>
          <p:cNvSpPr>
            <a:spLocks noGrp="1" noChangeArrowheads="1"/>
          </p:cNvSpPr>
          <p:nvPr>
            <p:ph type="sldNum" sz="quarter" idx="12"/>
          </p:nvPr>
        </p:nvSpPr>
        <p:spPr>
          <a:ln/>
        </p:spPr>
        <p:txBody>
          <a:bodyPr/>
          <a:lstStyle>
            <a:lvl1pPr>
              <a:defRPr/>
            </a:lvl1pPr>
          </a:lstStyle>
          <a:p>
            <a:fld id="{2810C706-9DF5-448A-8BF1-0E39B43600FC}" type="slidenum">
              <a:rPr lang="en-US" altLang="en-US"/>
              <a:pPr/>
              <a:t>‹#›</a:t>
            </a:fld>
            <a:endParaRPr lang="en-US" altLang="en-US" dirty="0"/>
          </a:p>
        </p:txBody>
      </p:sp>
    </p:spTree>
    <p:extLst>
      <p:ext uri="{BB962C8B-B14F-4D97-AF65-F5344CB8AC3E}">
        <p14:creationId xmlns:p14="http://schemas.microsoft.com/office/powerpoint/2010/main" val="2334747193"/>
      </p:ext>
    </p:extLst>
  </p:cSld>
  <p:clrMapOvr>
    <a:masterClrMapping/>
  </p:clrMapOvr>
  <p:transition>
    <p:pull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6096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6096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dirty="0"/>
          </a:p>
        </p:txBody>
      </p:sp>
      <p:sp>
        <p:nvSpPr>
          <p:cNvPr id="6" name="Rectangle 6"/>
          <p:cNvSpPr>
            <a:spLocks noGrp="1" noChangeArrowheads="1"/>
          </p:cNvSpPr>
          <p:nvPr>
            <p:ph type="sldNum" sz="quarter" idx="12"/>
          </p:nvPr>
        </p:nvSpPr>
        <p:spPr>
          <a:ln/>
        </p:spPr>
        <p:txBody>
          <a:bodyPr/>
          <a:lstStyle>
            <a:lvl1pPr>
              <a:defRPr/>
            </a:lvl1pPr>
          </a:lstStyle>
          <a:p>
            <a:fld id="{158B9CBB-C083-4519-A340-8E1DC92A8946}" type="slidenum">
              <a:rPr lang="en-US" altLang="en-US"/>
              <a:pPr/>
              <a:t>‹#›</a:t>
            </a:fld>
            <a:endParaRPr lang="en-US" altLang="en-US" dirty="0"/>
          </a:p>
        </p:txBody>
      </p:sp>
    </p:spTree>
    <p:extLst>
      <p:ext uri="{BB962C8B-B14F-4D97-AF65-F5344CB8AC3E}">
        <p14:creationId xmlns:p14="http://schemas.microsoft.com/office/powerpoint/2010/main" val="3900910537"/>
      </p:ext>
    </p:extLst>
  </p:cSld>
  <p:clrMapOvr>
    <a:masterClrMapping/>
  </p:clrMapOvr>
  <p:transition>
    <p:pull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4" hasCustomPrompt="1"/>
          </p:nvPr>
        </p:nvSpPr>
        <p:spPr>
          <a:xfrm>
            <a:off x="3964309" y="1459360"/>
            <a:ext cx="8227691" cy="5398640"/>
          </a:xfrm>
        </p:spPr>
        <p:txBody>
          <a:bodyPr>
            <a:normAutofit/>
          </a:bodyPr>
          <a:lstStyle>
            <a:lvl1pPr marL="0" indent="0">
              <a:buNone/>
              <a:defRPr sz="1600" baseline="0">
                <a:solidFill>
                  <a:srgbClr val="000000"/>
                </a:solidFill>
              </a:defRPr>
            </a:lvl1pPr>
          </a:lstStyle>
          <a:p>
            <a:r>
              <a:rPr lang="en-US" dirty="0"/>
              <a:t>Drag picture here</a:t>
            </a:r>
          </a:p>
        </p:txBody>
      </p:sp>
      <p:sp>
        <p:nvSpPr>
          <p:cNvPr id="6" name="Text Placeholder 5"/>
          <p:cNvSpPr>
            <a:spLocks noGrp="1"/>
          </p:cNvSpPr>
          <p:nvPr>
            <p:ph type="body" sz="quarter" idx="20"/>
          </p:nvPr>
        </p:nvSpPr>
        <p:spPr>
          <a:xfrm>
            <a:off x="3964310" y="428679"/>
            <a:ext cx="7435197" cy="602620"/>
          </a:xfrm>
        </p:spPr>
        <p:txBody>
          <a:bodyPr/>
          <a:lstStyle>
            <a:lvl1pPr>
              <a:defRPr b="0" i="0">
                <a:solidFill>
                  <a:srgbClr val="800000"/>
                </a:solidFill>
                <a:latin typeface="BentonSans Book"/>
                <a:cs typeface="BentonSans Book"/>
              </a:defRPr>
            </a:lvl1pPr>
          </a:lstStyle>
          <a:p>
            <a:pPr lvl="0"/>
            <a:r>
              <a:rPr lang="en-US"/>
              <a:t>Click to edit Master text styles</a:t>
            </a:r>
          </a:p>
        </p:txBody>
      </p:sp>
    </p:spTree>
    <p:extLst>
      <p:ext uri="{BB962C8B-B14F-4D97-AF65-F5344CB8AC3E}">
        <p14:creationId xmlns:p14="http://schemas.microsoft.com/office/powerpoint/2010/main" val="4105911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solidFill>
              </a:defRPr>
            </a:lvl1pPr>
          </a:lstStyle>
          <a:p>
            <a:r>
              <a:rPr lang="en-US" dirty="0"/>
              <a:t>Click to add ENGAGING text</a:t>
            </a:r>
          </a:p>
        </p:txBody>
      </p:sp>
      <p:sp>
        <p:nvSpPr>
          <p:cNvPr id="3" name="Content Placeholder 2"/>
          <p:cNvSpPr>
            <a:spLocks noGrp="1"/>
          </p:cNvSpPr>
          <p:nvPr>
            <p:ph idx="1"/>
          </p:nvPr>
        </p:nvSpPr>
        <p:spPr>
          <a:xfrm>
            <a:off x="1703729" y="1566334"/>
            <a:ext cx="9878671" cy="4275666"/>
          </a:xfrm>
        </p:spPr>
        <p:txBody>
          <a:bodyPr/>
          <a:lstStyle>
            <a:lvl1pPr>
              <a:defRPr b="0" i="0">
                <a:solidFill>
                  <a:schemeClr val="tx1"/>
                </a:solidFill>
                <a:latin typeface="BentonSans Book"/>
                <a:cs typeface="BentonSans Book"/>
              </a:defRPr>
            </a:lvl1pPr>
            <a:lvl2pPr>
              <a:defRPr b="0" i="0">
                <a:solidFill>
                  <a:schemeClr val="tx1"/>
                </a:solidFill>
                <a:latin typeface="BentonSans Book"/>
                <a:cs typeface="BentonSans Book"/>
              </a:defRPr>
            </a:lvl2pPr>
            <a:lvl3pPr>
              <a:defRPr b="0" i="0">
                <a:solidFill>
                  <a:schemeClr val="tx1"/>
                </a:solidFill>
                <a:latin typeface="BentonSans Book"/>
                <a:cs typeface="BentonSans Book"/>
              </a:defRPr>
            </a:lvl3pPr>
            <a:lvl4pPr>
              <a:defRPr b="0" i="0">
                <a:solidFill>
                  <a:schemeClr val="tx1"/>
                </a:solidFill>
                <a:latin typeface="BentonSans Book"/>
                <a:cs typeface="BentonSans Book"/>
              </a:defRPr>
            </a:lvl4pPr>
            <a:lvl5pPr>
              <a:defRPr b="0" i="0">
                <a:solidFill>
                  <a:schemeClr val="tx1"/>
                </a:solidFill>
                <a:latin typeface="BentonSans Book"/>
                <a:cs typeface="BentonSans Book"/>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SCHOOL OF PUBLIC HEALTH-BLOOMINGTON</a:t>
            </a:r>
          </a:p>
        </p:txBody>
      </p:sp>
      <p:sp>
        <p:nvSpPr>
          <p:cNvPr id="6" name="Slide Number Placeholder 5"/>
          <p:cNvSpPr>
            <a:spLocks noGrp="1"/>
          </p:cNvSpPr>
          <p:nvPr>
            <p:ph type="sldNum" sz="quarter" idx="12"/>
          </p:nvPr>
        </p:nvSpPr>
        <p:spPr/>
        <p:txBody>
          <a:bodyPr/>
          <a:lstStyle/>
          <a:p>
            <a:fld id="{A2CEE53A-19EC-654D-82C1-D215F6FEFF18}" type="slidenum">
              <a:rPr lang="en-US" smtClean="0"/>
              <a:t>‹#›</a:t>
            </a:fld>
            <a:endParaRPr lang="en-US" dirty="0"/>
          </a:p>
        </p:txBody>
      </p:sp>
    </p:spTree>
    <p:extLst>
      <p:ext uri="{BB962C8B-B14F-4D97-AF65-F5344CB8AC3E}">
        <p14:creationId xmlns:p14="http://schemas.microsoft.com/office/powerpoint/2010/main" val="38303375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Poi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ENGAGING text</a:t>
            </a:r>
          </a:p>
        </p:txBody>
      </p:sp>
      <p:sp>
        <p:nvSpPr>
          <p:cNvPr id="4" name="Footer Placeholder 3"/>
          <p:cNvSpPr>
            <a:spLocks noGrp="1"/>
          </p:cNvSpPr>
          <p:nvPr>
            <p:ph type="ftr" sz="quarter" idx="11"/>
          </p:nvPr>
        </p:nvSpPr>
        <p:spPr/>
        <p:txBody>
          <a:bodyPr/>
          <a:lstStyle/>
          <a:p>
            <a:r>
              <a:rPr lang="en-US" dirty="0"/>
              <a:t>SCHOOL OF PUBLIC HEALTH-BLOOMINGTON</a:t>
            </a:r>
          </a:p>
        </p:txBody>
      </p:sp>
      <p:sp>
        <p:nvSpPr>
          <p:cNvPr id="5" name="Slide Number Placeholder 4"/>
          <p:cNvSpPr>
            <a:spLocks noGrp="1"/>
          </p:cNvSpPr>
          <p:nvPr>
            <p:ph type="sldNum" sz="quarter" idx="12"/>
          </p:nvPr>
        </p:nvSpPr>
        <p:spPr/>
        <p:txBody>
          <a:bodyPr/>
          <a:lstStyle/>
          <a:p>
            <a:fld id="{A2CEE53A-19EC-654D-82C1-D215F6FEFF18}" type="slidenum">
              <a:rPr lang="en-US" smtClean="0"/>
              <a:pPr/>
              <a:t>‹#›</a:t>
            </a:fld>
            <a:endParaRPr lang="en-US" dirty="0"/>
          </a:p>
        </p:txBody>
      </p:sp>
      <p:sp>
        <p:nvSpPr>
          <p:cNvPr id="7" name="Picture Placeholder 6"/>
          <p:cNvSpPr>
            <a:spLocks noGrp="1"/>
          </p:cNvSpPr>
          <p:nvPr>
            <p:ph type="pic" sz="quarter" idx="13" hasCustomPrompt="1"/>
          </p:nvPr>
        </p:nvSpPr>
        <p:spPr>
          <a:xfrm>
            <a:off x="1703729" y="1487488"/>
            <a:ext cx="9878671" cy="4319587"/>
          </a:xfrm>
        </p:spPr>
        <p:txBody>
          <a:bodyPr>
            <a:normAutofit/>
          </a:bodyPr>
          <a:lstStyle>
            <a:lvl1pPr>
              <a:defRPr sz="2400" b="0" i="0" baseline="0">
                <a:latin typeface="BentonSans Book"/>
                <a:cs typeface="BentonSans Book"/>
              </a:defRPr>
            </a:lvl1pPr>
          </a:lstStyle>
          <a:p>
            <a:r>
              <a:rPr lang="en-US" dirty="0"/>
              <a:t>Drag your dynamic photo here</a:t>
            </a:r>
          </a:p>
        </p:txBody>
      </p:sp>
    </p:spTree>
    <p:extLst>
      <p:ext uri="{BB962C8B-B14F-4D97-AF65-F5344CB8AC3E}">
        <p14:creationId xmlns:p14="http://schemas.microsoft.com/office/powerpoint/2010/main" val="2885589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Coll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SCHOOL OF PUBLIC HEALTH-BLOOMINGTON</a:t>
            </a:r>
          </a:p>
        </p:txBody>
      </p:sp>
      <p:sp>
        <p:nvSpPr>
          <p:cNvPr id="5" name="Slide Number Placeholder 4"/>
          <p:cNvSpPr>
            <a:spLocks noGrp="1"/>
          </p:cNvSpPr>
          <p:nvPr>
            <p:ph type="sldNum" sz="quarter" idx="12"/>
          </p:nvPr>
        </p:nvSpPr>
        <p:spPr/>
        <p:txBody>
          <a:bodyPr/>
          <a:lstStyle/>
          <a:p>
            <a:fld id="{A2CEE53A-19EC-654D-82C1-D215F6FEFF18}" type="slidenum">
              <a:rPr lang="en-US" smtClean="0"/>
              <a:pPr/>
              <a:t>‹#›</a:t>
            </a:fld>
            <a:endParaRPr lang="en-US" dirty="0"/>
          </a:p>
        </p:txBody>
      </p:sp>
      <p:sp>
        <p:nvSpPr>
          <p:cNvPr id="8" name="Picture Placeholder 6"/>
          <p:cNvSpPr>
            <a:spLocks noGrp="1"/>
          </p:cNvSpPr>
          <p:nvPr>
            <p:ph type="pic" sz="quarter" idx="14" hasCustomPrompt="1"/>
          </p:nvPr>
        </p:nvSpPr>
        <p:spPr>
          <a:xfrm>
            <a:off x="1703729" y="1447801"/>
            <a:ext cx="6938832" cy="2091267"/>
          </a:xfrm>
        </p:spPr>
        <p:txBody>
          <a:bodyPr>
            <a:normAutofit/>
          </a:bodyPr>
          <a:lstStyle>
            <a:lvl1pPr marL="0" indent="0">
              <a:buNone/>
              <a:defRPr sz="1600" baseline="0"/>
            </a:lvl1pPr>
          </a:lstStyle>
          <a:p>
            <a:r>
              <a:rPr lang="en-US" dirty="0"/>
              <a:t>Drag picture here</a:t>
            </a:r>
          </a:p>
        </p:txBody>
      </p:sp>
      <p:sp>
        <p:nvSpPr>
          <p:cNvPr id="9" name="Picture Placeholder 6"/>
          <p:cNvSpPr>
            <a:spLocks noGrp="1"/>
          </p:cNvSpPr>
          <p:nvPr>
            <p:ph type="pic" sz="quarter" idx="15" hasCustomPrompt="1"/>
          </p:nvPr>
        </p:nvSpPr>
        <p:spPr>
          <a:xfrm>
            <a:off x="8815149" y="1447801"/>
            <a:ext cx="2765777" cy="2780251"/>
          </a:xfrm>
        </p:spPr>
        <p:txBody>
          <a:bodyPr>
            <a:normAutofit/>
          </a:bodyPr>
          <a:lstStyle>
            <a:lvl1pPr marL="0" indent="0">
              <a:buNone/>
              <a:defRPr sz="1600" baseline="0"/>
            </a:lvl1pPr>
          </a:lstStyle>
          <a:p>
            <a:r>
              <a:rPr lang="en-US" dirty="0"/>
              <a:t>Drag picture here</a:t>
            </a:r>
          </a:p>
        </p:txBody>
      </p:sp>
      <p:sp>
        <p:nvSpPr>
          <p:cNvPr id="12" name="Picture Placeholder 6"/>
          <p:cNvSpPr>
            <a:spLocks noGrp="1"/>
          </p:cNvSpPr>
          <p:nvPr>
            <p:ph type="pic" sz="quarter" idx="18" hasCustomPrompt="1"/>
          </p:nvPr>
        </p:nvSpPr>
        <p:spPr>
          <a:xfrm>
            <a:off x="1703729" y="3641943"/>
            <a:ext cx="2501471" cy="2260601"/>
          </a:xfrm>
        </p:spPr>
        <p:txBody>
          <a:bodyPr>
            <a:normAutofit/>
          </a:bodyPr>
          <a:lstStyle>
            <a:lvl1pPr marL="0" indent="0">
              <a:buNone/>
              <a:defRPr sz="1600" baseline="0"/>
            </a:lvl1pPr>
          </a:lstStyle>
          <a:p>
            <a:r>
              <a:rPr lang="en-US" dirty="0"/>
              <a:t>Drag picture here</a:t>
            </a:r>
          </a:p>
        </p:txBody>
      </p:sp>
      <p:sp>
        <p:nvSpPr>
          <p:cNvPr id="13" name="Picture Placeholder 6"/>
          <p:cNvSpPr>
            <a:spLocks noGrp="1"/>
          </p:cNvSpPr>
          <p:nvPr>
            <p:ph type="pic" sz="quarter" idx="19" hasCustomPrompt="1"/>
          </p:nvPr>
        </p:nvSpPr>
        <p:spPr>
          <a:xfrm>
            <a:off x="4328546" y="4387009"/>
            <a:ext cx="7253855" cy="1515534"/>
          </a:xfrm>
        </p:spPr>
        <p:txBody>
          <a:bodyPr>
            <a:normAutofit/>
          </a:bodyPr>
          <a:lstStyle>
            <a:lvl1pPr marL="0" indent="0">
              <a:buNone/>
              <a:defRPr sz="1600" baseline="0"/>
            </a:lvl1pPr>
          </a:lstStyle>
          <a:p>
            <a:r>
              <a:rPr lang="en-US" dirty="0"/>
              <a:t>Drag picture here</a:t>
            </a:r>
          </a:p>
        </p:txBody>
      </p:sp>
    </p:spTree>
    <p:extLst>
      <p:ext uri="{BB962C8B-B14F-4D97-AF65-F5344CB8AC3E}">
        <p14:creationId xmlns:p14="http://schemas.microsoft.com/office/powerpoint/2010/main" val="38391147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Chapter Titl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744134"/>
            <a:ext cx="9753600" cy="1856317"/>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latin typeface="+mn-lt"/>
                <a:cs typeface="Abadi MT Condensed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5" name="Footer Placeholder 4"/>
          <p:cNvSpPr>
            <a:spLocks noGrp="1"/>
          </p:cNvSpPr>
          <p:nvPr>
            <p:ph type="ftr" sz="quarter" idx="11"/>
          </p:nvPr>
        </p:nvSpPr>
        <p:spPr/>
        <p:txBody>
          <a:bodyPr/>
          <a:lstStyle/>
          <a:p>
            <a:r>
              <a:rPr lang="en-US" dirty="0"/>
              <a:t>SCHOOL OF PUBLIC HEALTH-BLOOMINGTON</a:t>
            </a:r>
          </a:p>
        </p:txBody>
      </p:sp>
      <p:sp>
        <p:nvSpPr>
          <p:cNvPr id="6" name="Slide Number Placeholder 5"/>
          <p:cNvSpPr>
            <a:spLocks noGrp="1"/>
          </p:cNvSpPr>
          <p:nvPr>
            <p:ph type="sldNum" sz="quarter" idx="12"/>
          </p:nvPr>
        </p:nvSpPr>
        <p:spPr/>
        <p:txBody>
          <a:bodyPr/>
          <a:lstStyle/>
          <a:p>
            <a:fld id="{A2CEE53A-19EC-654D-82C1-D215F6FEFF18}" type="slidenum">
              <a:rPr lang="en-US" smtClean="0"/>
              <a:t>‹#›</a:t>
            </a:fld>
            <a:endParaRPr lang="en-US" dirty="0"/>
          </a:p>
        </p:txBody>
      </p:sp>
    </p:spTree>
    <p:extLst>
      <p:ext uri="{BB962C8B-B14F-4D97-AF65-F5344CB8AC3E}">
        <p14:creationId xmlns:p14="http://schemas.microsoft.com/office/powerpoint/2010/main" val="13638443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96661" y="4406901"/>
            <a:ext cx="9785739"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1796661" y="2906713"/>
            <a:ext cx="9785739"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SCHOOL OF PUBLIC HEALTH-BLOOMINGTON</a:t>
            </a:r>
          </a:p>
        </p:txBody>
      </p:sp>
      <p:sp>
        <p:nvSpPr>
          <p:cNvPr id="6" name="Slide Number Placeholder 5"/>
          <p:cNvSpPr>
            <a:spLocks noGrp="1"/>
          </p:cNvSpPr>
          <p:nvPr>
            <p:ph type="sldNum" sz="quarter" idx="12"/>
          </p:nvPr>
        </p:nvSpPr>
        <p:spPr/>
        <p:txBody>
          <a:bodyPr/>
          <a:lstStyle/>
          <a:p>
            <a:fld id="{A2CEE53A-19EC-654D-82C1-D215F6FEFF18}" type="slidenum">
              <a:rPr lang="en-US" smtClean="0"/>
              <a:t>‹#›</a:t>
            </a:fld>
            <a:endParaRPr lang="en-US" dirty="0"/>
          </a:p>
        </p:txBody>
      </p:sp>
    </p:spTree>
    <p:extLst>
      <p:ext uri="{BB962C8B-B14F-4D97-AF65-F5344CB8AC3E}">
        <p14:creationId xmlns:p14="http://schemas.microsoft.com/office/powerpoint/2010/main" val="23736066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488808" y="274639"/>
            <a:ext cx="9093593" cy="108849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488807" y="1600201"/>
            <a:ext cx="421253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928505" y="1600201"/>
            <a:ext cx="465389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r>
              <a:rPr lang="en-US" dirty="0"/>
              <a:t>SCHOOL OF PUBLIC HEALTH-BLOOMINGTON</a:t>
            </a:r>
          </a:p>
        </p:txBody>
      </p:sp>
      <p:sp>
        <p:nvSpPr>
          <p:cNvPr id="7" name="Slide Number Placeholder 6"/>
          <p:cNvSpPr>
            <a:spLocks noGrp="1"/>
          </p:cNvSpPr>
          <p:nvPr>
            <p:ph type="sldNum" sz="quarter" idx="12"/>
          </p:nvPr>
        </p:nvSpPr>
        <p:spPr/>
        <p:txBody>
          <a:bodyPr/>
          <a:lstStyle/>
          <a:p>
            <a:fld id="{A2CEE53A-19EC-654D-82C1-D215F6FEFF18}" type="slidenum">
              <a:rPr lang="en-US" smtClean="0"/>
              <a:t>‹#›</a:t>
            </a:fld>
            <a:endParaRPr lang="en-US" dirty="0"/>
          </a:p>
        </p:txBody>
      </p:sp>
    </p:spTree>
    <p:extLst>
      <p:ext uri="{BB962C8B-B14F-4D97-AF65-F5344CB8AC3E}">
        <p14:creationId xmlns:p14="http://schemas.microsoft.com/office/powerpoint/2010/main" val="5797653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703728" y="1535113"/>
            <a:ext cx="4760123" cy="639762"/>
          </a:xfrm>
        </p:spPr>
        <p:txBody>
          <a:bodyPr anchor="b">
            <a:noAutofit/>
          </a:bodyPr>
          <a:lstStyle>
            <a:lvl1pPr marL="0" indent="0">
              <a:buNone/>
              <a:defRPr sz="2000" b="1">
                <a:latin typeface="Georgia"/>
                <a:cs typeface="Georgi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703728" y="2174875"/>
            <a:ext cx="476012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49713" y="1535113"/>
            <a:ext cx="4932688" cy="639762"/>
          </a:xfrm>
        </p:spPr>
        <p:txBody>
          <a:bodyPr anchor="b">
            <a:noAutofit/>
          </a:bodyPr>
          <a:lstStyle>
            <a:lvl1pPr marL="0" indent="0">
              <a:buNone/>
              <a:defRPr sz="2000" b="1">
                <a:latin typeface="Georgia"/>
                <a:cs typeface="Georgi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49712" y="2174875"/>
            <a:ext cx="49326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dirty="0"/>
              <a:t>SCHOOL OF PUBLIC HEALTH-BLOOMINGTON</a:t>
            </a:r>
          </a:p>
        </p:txBody>
      </p:sp>
      <p:sp>
        <p:nvSpPr>
          <p:cNvPr id="9" name="Slide Number Placeholder 8"/>
          <p:cNvSpPr>
            <a:spLocks noGrp="1"/>
          </p:cNvSpPr>
          <p:nvPr>
            <p:ph type="sldNum" sz="quarter" idx="12"/>
          </p:nvPr>
        </p:nvSpPr>
        <p:spPr/>
        <p:txBody>
          <a:bodyPr/>
          <a:lstStyle/>
          <a:p>
            <a:fld id="{A2CEE53A-19EC-654D-82C1-D215F6FEFF18}" type="slidenum">
              <a:rPr lang="en-US" smtClean="0"/>
              <a:t>‹#›</a:t>
            </a:fld>
            <a:endParaRPr lang="en-US" dirty="0"/>
          </a:p>
        </p:txBody>
      </p:sp>
    </p:spTree>
    <p:extLst>
      <p:ext uri="{BB962C8B-B14F-4D97-AF65-F5344CB8AC3E}">
        <p14:creationId xmlns:p14="http://schemas.microsoft.com/office/powerpoint/2010/main" val="25841900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dirty="0"/>
          </a:p>
        </p:txBody>
      </p:sp>
      <p:sp>
        <p:nvSpPr>
          <p:cNvPr id="6" name="Rectangle 6"/>
          <p:cNvSpPr>
            <a:spLocks noGrp="1" noChangeArrowheads="1"/>
          </p:cNvSpPr>
          <p:nvPr>
            <p:ph type="sldNum" sz="quarter" idx="12"/>
          </p:nvPr>
        </p:nvSpPr>
        <p:spPr>
          <a:ln/>
        </p:spPr>
        <p:txBody>
          <a:bodyPr/>
          <a:lstStyle>
            <a:lvl1pPr>
              <a:defRPr/>
            </a:lvl1pPr>
          </a:lstStyle>
          <a:p>
            <a:fld id="{15BB00B5-DA7F-481B-A2BF-E2DDDA83158A}" type="slidenum">
              <a:rPr lang="en-US" altLang="en-US"/>
              <a:pPr/>
              <a:t>‹#›</a:t>
            </a:fld>
            <a:endParaRPr lang="en-US" altLang="en-US" dirty="0"/>
          </a:p>
        </p:txBody>
      </p:sp>
    </p:spTree>
    <p:extLst>
      <p:ext uri="{BB962C8B-B14F-4D97-AF65-F5344CB8AC3E}">
        <p14:creationId xmlns:p14="http://schemas.microsoft.com/office/powerpoint/2010/main" val="2388542459"/>
      </p:ext>
    </p:extLst>
  </p:cSld>
  <p:clrMapOvr>
    <a:masterClrMapping/>
  </p:clrMapOvr>
  <p:transition>
    <p:pull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Slide Title Only">
    <p:spTree>
      <p:nvGrpSpPr>
        <p:cNvPr id="1" name=""/>
        <p:cNvGrpSpPr/>
        <p:nvPr/>
      </p:nvGrpSpPr>
      <p:grpSpPr>
        <a:xfrm>
          <a:off x="0" y="0"/>
          <a:ext cx="0" cy="0"/>
          <a:chOff x="0" y="0"/>
          <a:chExt cx="0" cy="0"/>
        </a:xfrm>
      </p:grpSpPr>
      <p:sp>
        <p:nvSpPr>
          <p:cNvPr id="2" name="Title 1"/>
          <p:cNvSpPr>
            <a:spLocks noGrp="1"/>
          </p:cNvSpPr>
          <p:nvPr>
            <p:ph type="title"/>
          </p:nvPr>
        </p:nvSpPr>
        <p:spPr>
          <a:xfrm>
            <a:off x="1693405" y="274638"/>
            <a:ext cx="9888996" cy="1071562"/>
          </a:xfrm>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dirty="0"/>
              <a:t>SCHOOL OF PUBLIC HEALTH-BLOOMINGTON</a:t>
            </a:r>
          </a:p>
        </p:txBody>
      </p:sp>
      <p:sp>
        <p:nvSpPr>
          <p:cNvPr id="5" name="Slide Number Placeholder 4"/>
          <p:cNvSpPr>
            <a:spLocks noGrp="1"/>
          </p:cNvSpPr>
          <p:nvPr>
            <p:ph type="sldNum" sz="quarter" idx="12"/>
          </p:nvPr>
        </p:nvSpPr>
        <p:spPr/>
        <p:txBody>
          <a:bodyPr/>
          <a:lstStyle/>
          <a:p>
            <a:fld id="{A2CEE53A-19EC-654D-82C1-D215F6FEFF18}" type="slidenum">
              <a:rPr lang="en-US" smtClean="0"/>
              <a:t>‹#›</a:t>
            </a:fld>
            <a:endParaRPr lang="en-US" dirty="0"/>
          </a:p>
        </p:txBody>
      </p:sp>
    </p:spTree>
    <p:extLst>
      <p:ext uri="{BB962C8B-B14F-4D97-AF65-F5344CB8AC3E}">
        <p14:creationId xmlns:p14="http://schemas.microsoft.com/office/powerpoint/2010/main" val="10649868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21126" y="1559443"/>
            <a:ext cx="2999559" cy="456672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SCHOOL OF PUBLIC HEALTH-BLOOMINGTON</a:t>
            </a:r>
          </a:p>
        </p:txBody>
      </p:sp>
      <p:sp>
        <p:nvSpPr>
          <p:cNvPr id="7" name="Slide Number Placeholder 6"/>
          <p:cNvSpPr>
            <a:spLocks noGrp="1"/>
          </p:cNvSpPr>
          <p:nvPr>
            <p:ph type="sldNum" sz="quarter" idx="12"/>
          </p:nvPr>
        </p:nvSpPr>
        <p:spPr/>
        <p:txBody>
          <a:bodyPr/>
          <a:lstStyle/>
          <a:p>
            <a:fld id="{A2CEE53A-19EC-654D-82C1-D215F6FEFF18}" type="slidenum">
              <a:rPr lang="en-US" smtClean="0"/>
              <a:t>‹#›</a:t>
            </a:fld>
            <a:endParaRPr lang="en-US" dirty="0"/>
          </a:p>
        </p:txBody>
      </p:sp>
    </p:spTree>
    <p:extLst>
      <p:ext uri="{BB962C8B-B14F-4D97-AF65-F5344CB8AC3E}">
        <p14:creationId xmlns:p14="http://schemas.microsoft.com/office/powerpoint/2010/main" val="15857798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2389717" y="5367339"/>
            <a:ext cx="7315200" cy="71094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SCHOOL OF PUBLIC HEALTH-BLOOMINGTON</a:t>
            </a:r>
          </a:p>
        </p:txBody>
      </p:sp>
      <p:sp>
        <p:nvSpPr>
          <p:cNvPr id="7" name="Slide Number Placeholder 6"/>
          <p:cNvSpPr>
            <a:spLocks noGrp="1"/>
          </p:cNvSpPr>
          <p:nvPr>
            <p:ph type="sldNum" sz="quarter" idx="12"/>
          </p:nvPr>
        </p:nvSpPr>
        <p:spPr/>
        <p:txBody>
          <a:bodyPr/>
          <a:lstStyle/>
          <a:p>
            <a:fld id="{A2CEE53A-19EC-654D-82C1-D215F6FEFF18}" type="slidenum">
              <a:rPr lang="en-US" smtClean="0"/>
              <a:t>‹#›</a:t>
            </a:fld>
            <a:endParaRPr lang="en-US" dirty="0"/>
          </a:p>
        </p:txBody>
      </p:sp>
    </p:spTree>
    <p:extLst>
      <p:ext uri="{BB962C8B-B14F-4D97-AF65-F5344CB8AC3E}">
        <p14:creationId xmlns:p14="http://schemas.microsoft.com/office/powerpoint/2010/main" val="37182959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914400" y="6248400"/>
            <a:ext cx="2540000" cy="457200"/>
          </a:xfrm>
          <a:prstGeom prst="rect">
            <a:avLst/>
          </a:prstGeom>
          <a:ln/>
        </p:spPr>
        <p:txBody>
          <a:bodyPr/>
          <a:lstStyle>
            <a:lvl1pPr>
              <a:defRPr/>
            </a:lvl1pPr>
          </a:lstStyle>
          <a:p>
            <a:pPr>
              <a:defRPr/>
            </a:pPr>
            <a:endParaRPr lang="en-US" altLang="en-US" dirty="0"/>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dirty="0"/>
          </a:p>
        </p:txBody>
      </p:sp>
      <p:sp>
        <p:nvSpPr>
          <p:cNvPr id="4" name="Rectangle 6"/>
          <p:cNvSpPr>
            <a:spLocks noGrp="1" noChangeArrowheads="1"/>
          </p:cNvSpPr>
          <p:nvPr>
            <p:ph type="sldNum" sz="quarter" idx="12"/>
          </p:nvPr>
        </p:nvSpPr>
        <p:spPr>
          <a:ln/>
        </p:spPr>
        <p:txBody>
          <a:bodyPr/>
          <a:lstStyle>
            <a:lvl1pPr>
              <a:defRPr/>
            </a:lvl1pPr>
          </a:lstStyle>
          <a:p>
            <a:fld id="{560A3CDE-66EB-4749-9486-51EF91E52AB0}" type="slidenum">
              <a:rPr lang="en-US" altLang="en-US"/>
              <a:pPr/>
              <a:t>‹#›</a:t>
            </a:fld>
            <a:endParaRPr lang="en-US" altLang="en-US" dirty="0"/>
          </a:p>
        </p:txBody>
      </p:sp>
    </p:spTree>
    <p:extLst>
      <p:ext uri="{BB962C8B-B14F-4D97-AF65-F5344CB8AC3E}">
        <p14:creationId xmlns:p14="http://schemas.microsoft.com/office/powerpoint/2010/main" val="1579858844"/>
      </p:ext>
    </p:extLst>
  </p:cSld>
  <p:clrMapOvr>
    <a:masterClrMapping/>
  </p:clrMapOvr>
  <p:transition>
    <p:pull dir="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dirty="0"/>
          </a:p>
        </p:txBody>
      </p:sp>
      <p:sp>
        <p:nvSpPr>
          <p:cNvPr id="6" name="Rectangle 6"/>
          <p:cNvSpPr>
            <a:spLocks noGrp="1" noChangeArrowheads="1"/>
          </p:cNvSpPr>
          <p:nvPr>
            <p:ph type="sldNum" sz="quarter" idx="12"/>
          </p:nvPr>
        </p:nvSpPr>
        <p:spPr>
          <a:ln/>
        </p:spPr>
        <p:txBody>
          <a:bodyPr/>
          <a:lstStyle>
            <a:lvl1pPr>
              <a:defRPr/>
            </a:lvl1pPr>
          </a:lstStyle>
          <a:p>
            <a:fld id="{6903AF11-27F4-4C11-A173-121B20A43299}" type="slidenum">
              <a:rPr lang="en-US" altLang="en-US"/>
              <a:pPr/>
              <a:t>‹#›</a:t>
            </a:fld>
            <a:endParaRPr lang="en-US" altLang="en-US" dirty="0"/>
          </a:p>
        </p:txBody>
      </p:sp>
    </p:spTree>
    <p:extLst>
      <p:ext uri="{BB962C8B-B14F-4D97-AF65-F5344CB8AC3E}">
        <p14:creationId xmlns:p14="http://schemas.microsoft.com/office/powerpoint/2010/main" val="2632504731"/>
      </p:ext>
    </p:extLst>
  </p:cSld>
  <p:clrMapOvr>
    <a:masterClrMapping/>
  </p:clrMapOvr>
  <p:transition>
    <p:pull dir="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dirty="0"/>
          </a:p>
        </p:txBody>
      </p:sp>
      <p:sp>
        <p:nvSpPr>
          <p:cNvPr id="6" name="Rectangle 6"/>
          <p:cNvSpPr>
            <a:spLocks noGrp="1" noChangeArrowheads="1"/>
          </p:cNvSpPr>
          <p:nvPr>
            <p:ph type="sldNum" sz="quarter" idx="12"/>
          </p:nvPr>
        </p:nvSpPr>
        <p:spPr>
          <a:ln/>
        </p:spPr>
        <p:txBody>
          <a:bodyPr/>
          <a:lstStyle>
            <a:lvl1pPr>
              <a:defRPr/>
            </a:lvl1pPr>
          </a:lstStyle>
          <a:p>
            <a:fld id="{15BB00B5-DA7F-481B-A2BF-E2DDDA83158A}" type="slidenum">
              <a:rPr lang="en-US" altLang="en-US"/>
              <a:pPr/>
              <a:t>‹#›</a:t>
            </a:fld>
            <a:endParaRPr lang="en-US" altLang="en-US" dirty="0"/>
          </a:p>
        </p:txBody>
      </p:sp>
    </p:spTree>
    <p:extLst>
      <p:ext uri="{BB962C8B-B14F-4D97-AF65-F5344CB8AC3E}">
        <p14:creationId xmlns:p14="http://schemas.microsoft.com/office/powerpoint/2010/main" val="541203143"/>
      </p:ext>
    </p:extLst>
  </p:cSld>
  <p:clrMapOvr>
    <a:masterClrMapping/>
  </p:clrMapOvr>
  <p:transition>
    <p:pull dir="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dirty="0"/>
          </a:p>
        </p:txBody>
      </p:sp>
      <p:sp>
        <p:nvSpPr>
          <p:cNvPr id="6" name="Rectangle 6"/>
          <p:cNvSpPr>
            <a:spLocks noGrp="1" noChangeArrowheads="1"/>
          </p:cNvSpPr>
          <p:nvPr>
            <p:ph type="sldNum" sz="quarter" idx="12"/>
          </p:nvPr>
        </p:nvSpPr>
        <p:spPr>
          <a:ln/>
        </p:spPr>
        <p:txBody>
          <a:bodyPr/>
          <a:lstStyle>
            <a:lvl1pPr>
              <a:defRPr/>
            </a:lvl1pPr>
          </a:lstStyle>
          <a:p>
            <a:fld id="{EDC912DE-F934-4A03-BD41-9098A6B263E8}" type="slidenum">
              <a:rPr lang="en-US" altLang="en-US"/>
              <a:pPr/>
              <a:t>‹#›</a:t>
            </a:fld>
            <a:endParaRPr lang="en-US" altLang="en-US" dirty="0"/>
          </a:p>
        </p:txBody>
      </p:sp>
    </p:spTree>
    <p:extLst>
      <p:ext uri="{BB962C8B-B14F-4D97-AF65-F5344CB8AC3E}">
        <p14:creationId xmlns:p14="http://schemas.microsoft.com/office/powerpoint/2010/main" val="2574837864"/>
      </p:ext>
    </p:extLst>
  </p:cSld>
  <p:clrMapOvr>
    <a:masterClrMapping/>
  </p:clrMapOvr>
  <p:transition>
    <p:pull dir="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dirty="0"/>
          </a:p>
        </p:txBody>
      </p:sp>
      <p:sp>
        <p:nvSpPr>
          <p:cNvPr id="7" name="Rectangle 6"/>
          <p:cNvSpPr>
            <a:spLocks noGrp="1" noChangeArrowheads="1"/>
          </p:cNvSpPr>
          <p:nvPr>
            <p:ph type="sldNum" sz="quarter" idx="12"/>
          </p:nvPr>
        </p:nvSpPr>
        <p:spPr>
          <a:ln/>
        </p:spPr>
        <p:txBody>
          <a:bodyPr/>
          <a:lstStyle>
            <a:lvl1pPr>
              <a:defRPr/>
            </a:lvl1pPr>
          </a:lstStyle>
          <a:p>
            <a:fld id="{2CAAA21F-F61B-4656-963B-B2E7FCDB1F2C}" type="slidenum">
              <a:rPr lang="en-US" altLang="en-US"/>
              <a:pPr/>
              <a:t>‹#›</a:t>
            </a:fld>
            <a:endParaRPr lang="en-US" altLang="en-US" dirty="0"/>
          </a:p>
        </p:txBody>
      </p:sp>
    </p:spTree>
    <p:extLst>
      <p:ext uri="{BB962C8B-B14F-4D97-AF65-F5344CB8AC3E}">
        <p14:creationId xmlns:p14="http://schemas.microsoft.com/office/powerpoint/2010/main" val="2128243347"/>
      </p:ext>
    </p:extLst>
  </p:cSld>
  <p:clrMapOvr>
    <a:masterClrMapping/>
  </p:clrMapOvr>
  <p:transition>
    <p:pull dir="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dirty="0"/>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dirty="0"/>
          </a:p>
        </p:txBody>
      </p:sp>
      <p:sp>
        <p:nvSpPr>
          <p:cNvPr id="9" name="Rectangle 6"/>
          <p:cNvSpPr>
            <a:spLocks noGrp="1" noChangeArrowheads="1"/>
          </p:cNvSpPr>
          <p:nvPr>
            <p:ph type="sldNum" sz="quarter" idx="12"/>
          </p:nvPr>
        </p:nvSpPr>
        <p:spPr>
          <a:ln/>
        </p:spPr>
        <p:txBody>
          <a:bodyPr/>
          <a:lstStyle>
            <a:lvl1pPr>
              <a:defRPr/>
            </a:lvl1pPr>
          </a:lstStyle>
          <a:p>
            <a:fld id="{AD175BF3-4259-4F54-B452-31588A2AE41B}" type="slidenum">
              <a:rPr lang="en-US" altLang="en-US"/>
              <a:pPr/>
              <a:t>‹#›</a:t>
            </a:fld>
            <a:endParaRPr lang="en-US" altLang="en-US" dirty="0"/>
          </a:p>
        </p:txBody>
      </p:sp>
    </p:spTree>
    <p:extLst>
      <p:ext uri="{BB962C8B-B14F-4D97-AF65-F5344CB8AC3E}">
        <p14:creationId xmlns:p14="http://schemas.microsoft.com/office/powerpoint/2010/main" val="2249187545"/>
      </p:ext>
    </p:extLst>
  </p:cSld>
  <p:clrMapOvr>
    <a:masterClrMapping/>
  </p:clrMapOvr>
  <p:transition>
    <p:pull dir="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dirty="0"/>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dirty="0"/>
          </a:p>
        </p:txBody>
      </p:sp>
      <p:sp>
        <p:nvSpPr>
          <p:cNvPr id="5" name="Rectangle 6"/>
          <p:cNvSpPr>
            <a:spLocks noGrp="1" noChangeArrowheads="1"/>
          </p:cNvSpPr>
          <p:nvPr>
            <p:ph type="sldNum" sz="quarter" idx="12"/>
          </p:nvPr>
        </p:nvSpPr>
        <p:spPr>
          <a:ln/>
        </p:spPr>
        <p:txBody>
          <a:bodyPr/>
          <a:lstStyle>
            <a:lvl1pPr>
              <a:defRPr/>
            </a:lvl1pPr>
          </a:lstStyle>
          <a:p>
            <a:fld id="{A69319F3-D61D-4A7F-8F7A-FAE87F5E67D8}" type="slidenum">
              <a:rPr lang="en-US" altLang="en-US"/>
              <a:pPr/>
              <a:t>‹#›</a:t>
            </a:fld>
            <a:endParaRPr lang="en-US" altLang="en-US" dirty="0"/>
          </a:p>
        </p:txBody>
      </p:sp>
    </p:spTree>
    <p:extLst>
      <p:ext uri="{BB962C8B-B14F-4D97-AF65-F5344CB8AC3E}">
        <p14:creationId xmlns:p14="http://schemas.microsoft.com/office/powerpoint/2010/main" val="1189151433"/>
      </p:ext>
    </p:extLst>
  </p:cSld>
  <p:clrMapOvr>
    <a:masterClrMapping/>
  </p:clrMapOvr>
  <p:transition>
    <p:pull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dirty="0"/>
          </a:p>
        </p:txBody>
      </p:sp>
      <p:sp>
        <p:nvSpPr>
          <p:cNvPr id="6" name="Rectangle 6"/>
          <p:cNvSpPr>
            <a:spLocks noGrp="1" noChangeArrowheads="1"/>
          </p:cNvSpPr>
          <p:nvPr>
            <p:ph type="sldNum" sz="quarter" idx="12"/>
          </p:nvPr>
        </p:nvSpPr>
        <p:spPr>
          <a:ln/>
        </p:spPr>
        <p:txBody>
          <a:bodyPr/>
          <a:lstStyle>
            <a:lvl1pPr>
              <a:defRPr/>
            </a:lvl1pPr>
          </a:lstStyle>
          <a:p>
            <a:fld id="{EDC912DE-F934-4A03-BD41-9098A6B263E8}" type="slidenum">
              <a:rPr lang="en-US" altLang="en-US"/>
              <a:pPr/>
              <a:t>‹#›</a:t>
            </a:fld>
            <a:endParaRPr lang="en-US" altLang="en-US" dirty="0"/>
          </a:p>
        </p:txBody>
      </p:sp>
    </p:spTree>
    <p:extLst>
      <p:ext uri="{BB962C8B-B14F-4D97-AF65-F5344CB8AC3E}">
        <p14:creationId xmlns:p14="http://schemas.microsoft.com/office/powerpoint/2010/main" val="4172039709"/>
      </p:ext>
    </p:extLst>
  </p:cSld>
  <p:clrMapOvr>
    <a:masterClrMapping/>
  </p:clrMapOvr>
  <p:transition>
    <p:pull dir="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dirty="0"/>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dirty="0"/>
          </a:p>
        </p:txBody>
      </p:sp>
      <p:sp>
        <p:nvSpPr>
          <p:cNvPr id="4" name="Rectangle 6"/>
          <p:cNvSpPr>
            <a:spLocks noGrp="1" noChangeArrowheads="1"/>
          </p:cNvSpPr>
          <p:nvPr>
            <p:ph type="sldNum" sz="quarter" idx="12"/>
          </p:nvPr>
        </p:nvSpPr>
        <p:spPr>
          <a:ln/>
        </p:spPr>
        <p:txBody>
          <a:bodyPr/>
          <a:lstStyle>
            <a:lvl1pPr>
              <a:defRPr/>
            </a:lvl1pPr>
          </a:lstStyle>
          <a:p>
            <a:fld id="{560A3CDE-66EB-4749-9486-51EF91E52AB0}" type="slidenum">
              <a:rPr lang="en-US" altLang="en-US"/>
              <a:pPr/>
              <a:t>‹#›</a:t>
            </a:fld>
            <a:endParaRPr lang="en-US" altLang="en-US" dirty="0"/>
          </a:p>
        </p:txBody>
      </p:sp>
    </p:spTree>
    <p:extLst>
      <p:ext uri="{BB962C8B-B14F-4D97-AF65-F5344CB8AC3E}">
        <p14:creationId xmlns:p14="http://schemas.microsoft.com/office/powerpoint/2010/main" val="393907833"/>
      </p:ext>
    </p:extLst>
  </p:cSld>
  <p:clrMapOvr>
    <a:masterClrMapping/>
  </p:clrMapOvr>
  <p:transition>
    <p:pull dir="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dirty="0"/>
          </a:p>
        </p:txBody>
      </p:sp>
      <p:sp>
        <p:nvSpPr>
          <p:cNvPr id="7" name="Rectangle 6"/>
          <p:cNvSpPr>
            <a:spLocks noGrp="1" noChangeArrowheads="1"/>
          </p:cNvSpPr>
          <p:nvPr>
            <p:ph type="sldNum" sz="quarter" idx="12"/>
          </p:nvPr>
        </p:nvSpPr>
        <p:spPr>
          <a:ln/>
        </p:spPr>
        <p:txBody>
          <a:bodyPr/>
          <a:lstStyle>
            <a:lvl1pPr>
              <a:defRPr/>
            </a:lvl1pPr>
          </a:lstStyle>
          <a:p>
            <a:fld id="{A37CCA20-F676-4994-B762-F43F102CAAE1}" type="slidenum">
              <a:rPr lang="en-US" altLang="en-US"/>
              <a:pPr/>
              <a:t>‹#›</a:t>
            </a:fld>
            <a:endParaRPr lang="en-US" altLang="en-US" dirty="0"/>
          </a:p>
        </p:txBody>
      </p:sp>
    </p:spTree>
    <p:extLst>
      <p:ext uri="{BB962C8B-B14F-4D97-AF65-F5344CB8AC3E}">
        <p14:creationId xmlns:p14="http://schemas.microsoft.com/office/powerpoint/2010/main" val="2843406716"/>
      </p:ext>
    </p:extLst>
  </p:cSld>
  <p:clrMapOvr>
    <a:masterClrMapping/>
  </p:clrMapOvr>
  <p:transition>
    <p:pull dir="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dirty="0"/>
          </a:p>
        </p:txBody>
      </p:sp>
      <p:sp>
        <p:nvSpPr>
          <p:cNvPr id="7" name="Rectangle 6"/>
          <p:cNvSpPr>
            <a:spLocks noGrp="1" noChangeArrowheads="1"/>
          </p:cNvSpPr>
          <p:nvPr>
            <p:ph type="sldNum" sz="quarter" idx="12"/>
          </p:nvPr>
        </p:nvSpPr>
        <p:spPr>
          <a:ln/>
        </p:spPr>
        <p:txBody>
          <a:bodyPr/>
          <a:lstStyle>
            <a:lvl1pPr>
              <a:defRPr/>
            </a:lvl1pPr>
          </a:lstStyle>
          <a:p>
            <a:fld id="{5E6B5636-A4DF-4AE5-A91C-53A7919DF9BB}" type="slidenum">
              <a:rPr lang="en-US" altLang="en-US"/>
              <a:pPr/>
              <a:t>‹#›</a:t>
            </a:fld>
            <a:endParaRPr lang="en-US" altLang="en-US" dirty="0"/>
          </a:p>
        </p:txBody>
      </p:sp>
    </p:spTree>
    <p:extLst>
      <p:ext uri="{BB962C8B-B14F-4D97-AF65-F5344CB8AC3E}">
        <p14:creationId xmlns:p14="http://schemas.microsoft.com/office/powerpoint/2010/main" val="580595762"/>
      </p:ext>
    </p:extLst>
  </p:cSld>
  <p:clrMapOvr>
    <a:masterClrMapping/>
  </p:clrMapOvr>
  <p:transition>
    <p:pull dir="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dirty="0"/>
          </a:p>
        </p:txBody>
      </p:sp>
      <p:sp>
        <p:nvSpPr>
          <p:cNvPr id="6" name="Rectangle 6"/>
          <p:cNvSpPr>
            <a:spLocks noGrp="1" noChangeArrowheads="1"/>
          </p:cNvSpPr>
          <p:nvPr>
            <p:ph type="sldNum" sz="quarter" idx="12"/>
          </p:nvPr>
        </p:nvSpPr>
        <p:spPr>
          <a:ln/>
        </p:spPr>
        <p:txBody>
          <a:bodyPr/>
          <a:lstStyle>
            <a:lvl1pPr>
              <a:defRPr/>
            </a:lvl1pPr>
          </a:lstStyle>
          <a:p>
            <a:fld id="{2810C706-9DF5-448A-8BF1-0E39B43600FC}" type="slidenum">
              <a:rPr lang="en-US" altLang="en-US"/>
              <a:pPr/>
              <a:t>‹#›</a:t>
            </a:fld>
            <a:endParaRPr lang="en-US" altLang="en-US" dirty="0"/>
          </a:p>
        </p:txBody>
      </p:sp>
    </p:spTree>
    <p:extLst>
      <p:ext uri="{BB962C8B-B14F-4D97-AF65-F5344CB8AC3E}">
        <p14:creationId xmlns:p14="http://schemas.microsoft.com/office/powerpoint/2010/main" val="3295787556"/>
      </p:ext>
    </p:extLst>
  </p:cSld>
  <p:clrMapOvr>
    <a:masterClrMapping/>
  </p:clrMapOvr>
  <p:transition>
    <p:pull dir="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6096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6096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dirty="0"/>
          </a:p>
        </p:txBody>
      </p:sp>
      <p:sp>
        <p:nvSpPr>
          <p:cNvPr id="6" name="Rectangle 6"/>
          <p:cNvSpPr>
            <a:spLocks noGrp="1" noChangeArrowheads="1"/>
          </p:cNvSpPr>
          <p:nvPr>
            <p:ph type="sldNum" sz="quarter" idx="12"/>
          </p:nvPr>
        </p:nvSpPr>
        <p:spPr>
          <a:ln/>
        </p:spPr>
        <p:txBody>
          <a:bodyPr/>
          <a:lstStyle>
            <a:lvl1pPr>
              <a:defRPr/>
            </a:lvl1pPr>
          </a:lstStyle>
          <a:p>
            <a:fld id="{158B9CBB-C083-4519-A340-8E1DC92A8946}" type="slidenum">
              <a:rPr lang="en-US" altLang="en-US"/>
              <a:pPr/>
              <a:t>‹#›</a:t>
            </a:fld>
            <a:endParaRPr lang="en-US" altLang="en-US" dirty="0"/>
          </a:p>
        </p:txBody>
      </p:sp>
    </p:spTree>
    <p:extLst>
      <p:ext uri="{BB962C8B-B14F-4D97-AF65-F5344CB8AC3E}">
        <p14:creationId xmlns:p14="http://schemas.microsoft.com/office/powerpoint/2010/main" val="1536543938"/>
      </p:ext>
    </p:extLst>
  </p:cSld>
  <p:clrMapOvr>
    <a:masterClrMapping/>
  </p:clrMapOvr>
  <p:transition>
    <p:pull dir="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697"/>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279"/>
            </a:lvl1pPr>
            <a:lvl2pPr marL="434111" indent="0" algn="ctr">
              <a:buNone/>
              <a:defRPr sz="1899"/>
            </a:lvl2pPr>
            <a:lvl3pPr marL="868223" indent="0" algn="ctr">
              <a:buNone/>
              <a:defRPr sz="1709"/>
            </a:lvl3pPr>
            <a:lvl4pPr marL="1302334" indent="0" algn="ctr">
              <a:buNone/>
              <a:defRPr sz="1519"/>
            </a:lvl4pPr>
            <a:lvl5pPr marL="1736446" indent="0" algn="ctr">
              <a:buNone/>
              <a:defRPr sz="1519"/>
            </a:lvl5pPr>
            <a:lvl6pPr marL="2170557" indent="0" algn="ctr">
              <a:buNone/>
              <a:defRPr sz="1519"/>
            </a:lvl6pPr>
            <a:lvl7pPr marL="2604668" indent="0" algn="ctr">
              <a:buNone/>
              <a:defRPr sz="1519"/>
            </a:lvl7pPr>
            <a:lvl8pPr marL="3038780" indent="0" algn="ctr">
              <a:buNone/>
              <a:defRPr sz="1519"/>
            </a:lvl8pPr>
            <a:lvl9pPr marL="3472891" indent="0" algn="ctr">
              <a:buNone/>
              <a:defRPr sz="1519"/>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BAAD46C-DE1A-4D20-A0AD-6A55A94CD397}" type="datetimeFigureOut">
              <a:rPr lang="en-US" smtClean="0"/>
              <a:t>8/24/2018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806102-2D8B-4480-8E7E-1FC7780ABE73}" type="slidenum">
              <a:rPr lang="en-US" smtClean="0"/>
              <a:t>‹#›</a:t>
            </a:fld>
            <a:endParaRPr lang="en-US"/>
          </a:p>
        </p:txBody>
      </p:sp>
    </p:spTree>
    <p:extLst>
      <p:ext uri="{BB962C8B-B14F-4D97-AF65-F5344CB8AC3E}">
        <p14:creationId xmlns:p14="http://schemas.microsoft.com/office/powerpoint/2010/main" val="39827553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BAAD46C-DE1A-4D20-A0AD-6A55A94CD397}" type="datetimeFigureOut">
              <a:rPr lang="en-US" smtClean="0"/>
              <a:t>8/24/2018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806102-2D8B-4480-8E7E-1FC7780ABE73}" type="slidenum">
              <a:rPr lang="en-US" smtClean="0"/>
              <a:t>‹#›</a:t>
            </a:fld>
            <a:endParaRPr lang="en-US"/>
          </a:p>
        </p:txBody>
      </p:sp>
    </p:spTree>
    <p:extLst>
      <p:ext uri="{BB962C8B-B14F-4D97-AF65-F5344CB8AC3E}">
        <p14:creationId xmlns:p14="http://schemas.microsoft.com/office/powerpoint/2010/main" val="17513063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697"/>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4"/>
            <a:ext cx="10515600" cy="1500187"/>
          </a:xfrm>
        </p:spPr>
        <p:txBody>
          <a:bodyPr/>
          <a:lstStyle>
            <a:lvl1pPr marL="0" indent="0">
              <a:buNone/>
              <a:defRPr sz="2279">
                <a:solidFill>
                  <a:schemeClr val="tx1">
                    <a:tint val="75000"/>
                  </a:schemeClr>
                </a:solidFill>
              </a:defRPr>
            </a:lvl1pPr>
            <a:lvl2pPr marL="434111" indent="0">
              <a:buNone/>
              <a:defRPr sz="1899">
                <a:solidFill>
                  <a:schemeClr val="tx1">
                    <a:tint val="75000"/>
                  </a:schemeClr>
                </a:solidFill>
              </a:defRPr>
            </a:lvl2pPr>
            <a:lvl3pPr marL="868223" indent="0">
              <a:buNone/>
              <a:defRPr sz="1709">
                <a:solidFill>
                  <a:schemeClr val="tx1">
                    <a:tint val="75000"/>
                  </a:schemeClr>
                </a:solidFill>
              </a:defRPr>
            </a:lvl3pPr>
            <a:lvl4pPr marL="1302334" indent="0">
              <a:buNone/>
              <a:defRPr sz="1519">
                <a:solidFill>
                  <a:schemeClr val="tx1">
                    <a:tint val="75000"/>
                  </a:schemeClr>
                </a:solidFill>
              </a:defRPr>
            </a:lvl4pPr>
            <a:lvl5pPr marL="1736446" indent="0">
              <a:buNone/>
              <a:defRPr sz="1519">
                <a:solidFill>
                  <a:schemeClr val="tx1">
                    <a:tint val="75000"/>
                  </a:schemeClr>
                </a:solidFill>
              </a:defRPr>
            </a:lvl5pPr>
            <a:lvl6pPr marL="2170557" indent="0">
              <a:buNone/>
              <a:defRPr sz="1519">
                <a:solidFill>
                  <a:schemeClr val="tx1">
                    <a:tint val="75000"/>
                  </a:schemeClr>
                </a:solidFill>
              </a:defRPr>
            </a:lvl6pPr>
            <a:lvl7pPr marL="2604668" indent="0">
              <a:buNone/>
              <a:defRPr sz="1519">
                <a:solidFill>
                  <a:schemeClr val="tx1">
                    <a:tint val="75000"/>
                  </a:schemeClr>
                </a:solidFill>
              </a:defRPr>
            </a:lvl7pPr>
            <a:lvl8pPr marL="3038780" indent="0">
              <a:buNone/>
              <a:defRPr sz="1519">
                <a:solidFill>
                  <a:schemeClr val="tx1">
                    <a:tint val="75000"/>
                  </a:schemeClr>
                </a:solidFill>
              </a:defRPr>
            </a:lvl8pPr>
            <a:lvl9pPr marL="3472891" indent="0">
              <a:buNone/>
              <a:defRPr sz="1519">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BAAD46C-DE1A-4D20-A0AD-6A55A94CD397}" type="datetimeFigureOut">
              <a:rPr lang="en-US" smtClean="0"/>
              <a:t>8/24/2018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806102-2D8B-4480-8E7E-1FC7780ABE73}" type="slidenum">
              <a:rPr lang="en-US" smtClean="0"/>
              <a:t>‹#›</a:t>
            </a:fld>
            <a:endParaRPr lang="en-US"/>
          </a:p>
        </p:txBody>
      </p:sp>
    </p:spTree>
    <p:extLst>
      <p:ext uri="{BB962C8B-B14F-4D97-AF65-F5344CB8AC3E}">
        <p14:creationId xmlns:p14="http://schemas.microsoft.com/office/powerpoint/2010/main" val="29556222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BAAD46C-DE1A-4D20-A0AD-6A55A94CD397}" type="datetimeFigureOut">
              <a:rPr lang="en-US" smtClean="0"/>
              <a:t>8/24/2018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806102-2D8B-4480-8E7E-1FC7780ABE73}" type="slidenum">
              <a:rPr lang="en-US" smtClean="0"/>
              <a:t>‹#›</a:t>
            </a:fld>
            <a:endParaRPr lang="en-US"/>
          </a:p>
        </p:txBody>
      </p:sp>
    </p:spTree>
    <p:extLst>
      <p:ext uri="{BB962C8B-B14F-4D97-AF65-F5344CB8AC3E}">
        <p14:creationId xmlns:p14="http://schemas.microsoft.com/office/powerpoint/2010/main" val="32206429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90" y="1681163"/>
            <a:ext cx="5157787" cy="823912"/>
          </a:xfrm>
        </p:spPr>
        <p:txBody>
          <a:bodyPr anchor="b"/>
          <a:lstStyle>
            <a:lvl1pPr marL="0" indent="0">
              <a:buNone/>
              <a:defRPr sz="2279" b="1"/>
            </a:lvl1pPr>
            <a:lvl2pPr marL="434111" indent="0">
              <a:buNone/>
              <a:defRPr sz="1899" b="1"/>
            </a:lvl2pPr>
            <a:lvl3pPr marL="868223" indent="0">
              <a:buNone/>
              <a:defRPr sz="1709" b="1"/>
            </a:lvl3pPr>
            <a:lvl4pPr marL="1302334" indent="0">
              <a:buNone/>
              <a:defRPr sz="1519" b="1"/>
            </a:lvl4pPr>
            <a:lvl5pPr marL="1736446" indent="0">
              <a:buNone/>
              <a:defRPr sz="1519" b="1"/>
            </a:lvl5pPr>
            <a:lvl6pPr marL="2170557" indent="0">
              <a:buNone/>
              <a:defRPr sz="1519" b="1"/>
            </a:lvl6pPr>
            <a:lvl7pPr marL="2604668" indent="0">
              <a:buNone/>
              <a:defRPr sz="1519" b="1"/>
            </a:lvl7pPr>
            <a:lvl8pPr marL="3038780" indent="0">
              <a:buNone/>
              <a:defRPr sz="1519" b="1"/>
            </a:lvl8pPr>
            <a:lvl9pPr marL="3472891" indent="0">
              <a:buNone/>
              <a:defRPr sz="1519" b="1"/>
            </a:lvl9pPr>
          </a:lstStyle>
          <a:p>
            <a:pPr lvl="0"/>
            <a:r>
              <a:rPr lang="en-US" smtClean="0"/>
              <a:t>Edit Master text styles</a:t>
            </a:r>
          </a:p>
        </p:txBody>
      </p:sp>
      <p:sp>
        <p:nvSpPr>
          <p:cNvPr id="4" name="Content Placeholder 3"/>
          <p:cNvSpPr>
            <a:spLocks noGrp="1"/>
          </p:cNvSpPr>
          <p:nvPr>
            <p:ph sz="half" idx="2"/>
          </p:nvPr>
        </p:nvSpPr>
        <p:spPr>
          <a:xfrm>
            <a:off x="839790"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279" b="1"/>
            </a:lvl1pPr>
            <a:lvl2pPr marL="434111" indent="0">
              <a:buNone/>
              <a:defRPr sz="1899" b="1"/>
            </a:lvl2pPr>
            <a:lvl3pPr marL="868223" indent="0">
              <a:buNone/>
              <a:defRPr sz="1709" b="1"/>
            </a:lvl3pPr>
            <a:lvl4pPr marL="1302334" indent="0">
              <a:buNone/>
              <a:defRPr sz="1519" b="1"/>
            </a:lvl4pPr>
            <a:lvl5pPr marL="1736446" indent="0">
              <a:buNone/>
              <a:defRPr sz="1519" b="1"/>
            </a:lvl5pPr>
            <a:lvl6pPr marL="2170557" indent="0">
              <a:buNone/>
              <a:defRPr sz="1519" b="1"/>
            </a:lvl6pPr>
            <a:lvl7pPr marL="2604668" indent="0">
              <a:buNone/>
              <a:defRPr sz="1519" b="1"/>
            </a:lvl7pPr>
            <a:lvl8pPr marL="3038780" indent="0">
              <a:buNone/>
              <a:defRPr sz="1519" b="1"/>
            </a:lvl8pPr>
            <a:lvl9pPr marL="3472891" indent="0">
              <a:buNone/>
              <a:defRPr sz="1519"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BAAD46C-DE1A-4D20-A0AD-6A55A94CD397}" type="datetimeFigureOut">
              <a:rPr lang="en-US" smtClean="0"/>
              <a:t>8/24/2018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806102-2D8B-4480-8E7E-1FC7780ABE73}" type="slidenum">
              <a:rPr lang="en-US" smtClean="0"/>
              <a:t>‹#›</a:t>
            </a:fld>
            <a:endParaRPr lang="en-US"/>
          </a:p>
        </p:txBody>
      </p:sp>
    </p:spTree>
    <p:extLst>
      <p:ext uri="{BB962C8B-B14F-4D97-AF65-F5344CB8AC3E}">
        <p14:creationId xmlns:p14="http://schemas.microsoft.com/office/powerpoint/2010/main" val="3179180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dirty="0"/>
          </a:p>
        </p:txBody>
      </p:sp>
      <p:sp>
        <p:nvSpPr>
          <p:cNvPr id="7" name="Rectangle 6"/>
          <p:cNvSpPr>
            <a:spLocks noGrp="1" noChangeArrowheads="1"/>
          </p:cNvSpPr>
          <p:nvPr>
            <p:ph type="sldNum" sz="quarter" idx="12"/>
          </p:nvPr>
        </p:nvSpPr>
        <p:spPr>
          <a:ln/>
        </p:spPr>
        <p:txBody>
          <a:bodyPr/>
          <a:lstStyle>
            <a:lvl1pPr>
              <a:defRPr/>
            </a:lvl1pPr>
          </a:lstStyle>
          <a:p>
            <a:fld id="{2CAAA21F-F61B-4656-963B-B2E7FCDB1F2C}" type="slidenum">
              <a:rPr lang="en-US" altLang="en-US"/>
              <a:pPr/>
              <a:t>‹#›</a:t>
            </a:fld>
            <a:endParaRPr lang="en-US" altLang="en-US" dirty="0"/>
          </a:p>
        </p:txBody>
      </p:sp>
    </p:spTree>
    <p:extLst>
      <p:ext uri="{BB962C8B-B14F-4D97-AF65-F5344CB8AC3E}">
        <p14:creationId xmlns:p14="http://schemas.microsoft.com/office/powerpoint/2010/main" val="1337280600"/>
      </p:ext>
    </p:extLst>
  </p:cSld>
  <p:clrMapOvr>
    <a:masterClrMapping/>
  </p:clrMapOvr>
  <p:transition>
    <p:pull dir="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BAAD46C-DE1A-4D20-A0AD-6A55A94CD397}" type="datetimeFigureOut">
              <a:rPr lang="en-US" smtClean="0"/>
              <a:t>8/24/2018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806102-2D8B-4480-8E7E-1FC7780ABE73}" type="slidenum">
              <a:rPr lang="en-US" smtClean="0"/>
              <a:t>‹#›</a:t>
            </a:fld>
            <a:endParaRPr lang="en-US"/>
          </a:p>
        </p:txBody>
      </p:sp>
    </p:spTree>
    <p:extLst>
      <p:ext uri="{BB962C8B-B14F-4D97-AF65-F5344CB8AC3E}">
        <p14:creationId xmlns:p14="http://schemas.microsoft.com/office/powerpoint/2010/main" val="214504068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AAD46C-DE1A-4D20-A0AD-6A55A94CD397}" type="datetimeFigureOut">
              <a:rPr lang="en-US" smtClean="0"/>
              <a:t>8/24/2018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806102-2D8B-4480-8E7E-1FC7780ABE73}" type="slidenum">
              <a:rPr lang="en-US" smtClean="0"/>
              <a:t>‹#›</a:t>
            </a:fld>
            <a:endParaRPr lang="en-US"/>
          </a:p>
        </p:txBody>
      </p:sp>
    </p:spTree>
    <p:extLst>
      <p:ext uri="{BB962C8B-B14F-4D97-AF65-F5344CB8AC3E}">
        <p14:creationId xmlns:p14="http://schemas.microsoft.com/office/powerpoint/2010/main" val="39905619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0"/>
            <a:ext cx="3932237" cy="1600200"/>
          </a:xfrm>
        </p:spPr>
        <p:txBody>
          <a:bodyPr anchor="b"/>
          <a:lstStyle>
            <a:lvl1pPr>
              <a:defRPr sz="3038"/>
            </a:lvl1pPr>
          </a:lstStyle>
          <a:p>
            <a:r>
              <a:rPr lang="en-US" smtClean="0"/>
              <a:t>Click to edit Master title style</a:t>
            </a:r>
            <a:endParaRPr lang="en-US" dirty="0"/>
          </a:p>
        </p:txBody>
      </p:sp>
      <p:sp>
        <p:nvSpPr>
          <p:cNvPr id="3" name="Content Placeholder 2"/>
          <p:cNvSpPr>
            <a:spLocks noGrp="1"/>
          </p:cNvSpPr>
          <p:nvPr>
            <p:ph idx="1"/>
          </p:nvPr>
        </p:nvSpPr>
        <p:spPr>
          <a:xfrm>
            <a:off x="5183188" y="987426"/>
            <a:ext cx="6172200" cy="4873625"/>
          </a:xfrm>
        </p:spPr>
        <p:txBody>
          <a:bodyPr/>
          <a:lstStyle>
            <a:lvl1pPr>
              <a:defRPr sz="3038"/>
            </a:lvl1pPr>
            <a:lvl2pPr>
              <a:defRPr sz="2659"/>
            </a:lvl2pPr>
            <a:lvl3pPr>
              <a:defRPr sz="2279"/>
            </a:lvl3pPr>
            <a:lvl4pPr>
              <a:defRPr sz="1899"/>
            </a:lvl4pPr>
            <a:lvl5pPr>
              <a:defRPr sz="1899"/>
            </a:lvl5pPr>
            <a:lvl6pPr>
              <a:defRPr sz="1899"/>
            </a:lvl6pPr>
            <a:lvl7pPr>
              <a:defRPr sz="1899"/>
            </a:lvl7pPr>
            <a:lvl8pPr>
              <a:defRPr sz="1899"/>
            </a:lvl8pPr>
            <a:lvl9pPr>
              <a:defRPr sz="1899"/>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519"/>
            </a:lvl1pPr>
            <a:lvl2pPr marL="434111" indent="0">
              <a:buNone/>
              <a:defRPr sz="1329"/>
            </a:lvl2pPr>
            <a:lvl3pPr marL="868223" indent="0">
              <a:buNone/>
              <a:defRPr sz="1139"/>
            </a:lvl3pPr>
            <a:lvl4pPr marL="1302334" indent="0">
              <a:buNone/>
              <a:defRPr sz="949"/>
            </a:lvl4pPr>
            <a:lvl5pPr marL="1736446" indent="0">
              <a:buNone/>
              <a:defRPr sz="949"/>
            </a:lvl5pPr>
            <a:lvl6pPr marL="2170557" indent="0">
              <a:buNone/>
              <a:defRPr sz="949"/>
            </a:lvl6pPr>
            <a:lvl7pPr marL="2604668" indent="0">
              <a:buNone/>
              <a:defRPr sz="949"/>
            </a:lvl7pPr>
            <a:lvl8pPr marL="3038780" indent="0">
              <a:buNone/>
              <a:defRPr sz="949"/>
            </a:lvl8pPr>
            <a:lvl9pPr marL="3472891" indent="0">
              <a:buNone/>
              <a:defRPr sz="949"/>
            </a:lvl9pPr>
          </a:lstStyle>
          <a:p>
            <a:pPr lvl="0"/>
            <a:r>
              <a:rPr lang="en-US" smtClean="0"/>
              <a:t>Edit Master text styles</a:t>
            </a:r>
          </a:p>
        </p:txBody>
      </p:sp>
      <p:sp>
        <p:nvSpPr>
          <p:cNvPr id="5" name="Date Placeholder 4"/>
          <p:cNvSpPr>
            <a:spLocks noGrp="1"/>
          </p:cNvSpPr>
          <p:nvPr>
            <p:ph type="dt" sz="half" idx="10"/>
          </p:nvPr>
        </p:nvSpPr>
        <p:spPr/>
        <p:txBody>
          <a:bodyPr/>
          <a:lstStyle/>
          <a:p>
            <a:fld id="{1BAAD46C-DE1A-4D20-A0AD-6A55A94CD397}" type="datetimeFigureOut">
              <a:rPr lang="en-US" smtClean="0"/>
              <a:t>8/24/2018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806102-2D8B-4480-8E7E-1FC7780ABE73}" type="slidenum">
              <a:rPr lang="en-US" smtClean="0"/>
              <a:t>‹#›</a:t>
            </a:fld>
            <a:endParaRPr lang="en-US"/>
          </a:p>
        </p:txBody>
      </p:sp>
    </p:spTree>
    <p:extLst>
      <p:ext uri="{BB962C8B-B14F-4D97-AF65-F5344CB8AC3E}">
        <p14:creationId xmlns:p14="http://schemas.microsoft.com/office/powerpoint/2010/main" val="277106443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0"/>
            <a:ext cx="3932237" cy="1600200"/>
          </a:xfrm>
        </p:spPr>
        <p:txBody>
          <a:bodyPr anchor="b"/>
          <a:lstStyle>
            <a:lvl1pPr>
              <a:defRPr sz="3038"/>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038"/>
            </a:lvl1pPr>
            <a:lvl2pPr marL="434111" indent="0">
              <a:buNone/>
              <a:defRPr sz="2659"/>
            </a:lvl2pPr>
            <a:lvl3pPr marL="868223" indent="0">
              <a:buNone/>
              <a:defRPr sz="2279"/>
            </a:lvl3pPr>
            <a:lvl4pPr marL="1302334" indent="0">
              <a:buNone/>
              <a:defRPr sz="1899"/>
            </a:lvl4pPr>
            <a:lvl5pPr marL="1736446" indent="0">
              <a:buNone/>
              <a:defRPr sz="1899"/>
            </a:lvl5pPr>
            <a:lvl6pPr marL="2170557" indent="0">
              <a:buNone/>
              <a:defRPr sz="1899"/>
            </a:lvl6pPr>
            <a:lvl7pPr marL="2604668" indent="0">
              <a:buNone/>
              <a:defRPr sz="1899"/>
            </a:lvl7pPr>
            <a:lvl8pPr marL="3038780" indent="0">
              <a:buNone/>
              <a:defRPr sz="1899"/>
            </a:lvl8pPr>
            <a:lvl9pPr marL="3472891" indent="0">
              <a:buNone/>
              <a:defRPr sz="1899"/>
            </a:lvl9pPr>
          </a:lstStyle>
          <a:p>
            <a:r>
              <a:rPr lang="en-US" smtClean="0"/>
              <a:t>Click icon to add picture</a:t>
            </a:r>
            <a:endParaRPr lang="en-US" dirty="0"/>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519"/>
            </a:lvl1pPr>
            <a:lvl2pPr marL="434111" indent="0">
              <a:buNone/>
              <a:defRPr sz="1329"/>
            </a:lvl2pPr>
            <a:lvl3pPr marL="868223" indent="0">
              <a:buNone/>
              <a:defRPr sz="1139"/>
            </a:lvl3pPr>
            <a:lvl4pPr marL="1302334" indent="0">
              <a:buNone/>
              <a:defRPr sz="949"/>
            </a:lvl4pPr>
            <a:lvl5pPr marL="1736446" indent="0">
              <a:buNone/>
              <a:defRPr sz="949"/>
            </a:lvl5pPr>
            <a:lvl6pPr marL="2170557" indent="0">
              <a:buNone/>
              <a:defRPr sz="949"/>
            </a:lvl6pPr>
            <a:lvl7pPr marL="2604668" indent="0">
              <a:buNone/>
              <a:defRPr sz="949"/>
            </a:lvl7pPr>
            <a:lvl8pPr marL="3038780" indent="0">
              <a:buNone/>
              <a:defRPr sz="949"/>
            </a:lvl8pPr>
            <a:lvl9pPr marL="3472891" indent="0">
              <a:buNone/>
              <a:defRPr sz="949"/>
            </a:lvl9pPr>
          </a:lstStyle>
          <a:p>
            <a:pPr lvl="0"/>
            <a:r>
              <a:rPr lang="en-US" smtClean="0"/>
              <a:t>Edit Master text styles</a:t>
            </a:r>
          </a:p>
        </p:txBody>
      </p:sp>
      <p:sp>
        <p:nvSpPr>
          <p:cNvPr id="5" name="Date Placeholder 4"/>
          <p:cNvSpPr>
            <a:spLocks noGrp="1"/>
          </p:cNvSpPr>
          <p:nvPr>
            <p:ph type="dt" sz="half" idx="10"/>
          </p:nvPr>
        </p:nvSpPr>
        <p:spPr/>
        <p:txBody>
          <a:bodyPr/>
          <a:lstStyle/>
          <a:p>
            <a:fld id="{1BAAD46C-DE1A-4D20-A0AD-6A55A94CD397}" type="datetimeFigureOut">
              <a:rPr lang="en-US" smtClean="0"/>
              <a:t>8/24/2018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806102-2D8B-4480-8E7E-1FC7780ABE73}" type="slidenum">
              <a:rPr lang="en-US" smtClean="0"/>
              <a:t>‹#›</a:t>
            </a:fld>
            <a:endParaRPr lang="en-US"/>
          </a:p>
        </p:txBody>
      </p:sp>
    </p:spTree>
    <p:extLst>
      <p:ext uri="{BB962C8B-B14F-4D97-AF65-F5344CB8AC3E}">
        <p14:creationId xmlns:p14="http://schemas.microsoft.com/office/powerpoint/2010/main" val="7707812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BAAD46C-DE1A-4D20-A0AD-6A55A94CD397}" type="datetimeFigureOut">
              <a:rPr lang="en-US" smtClean="0"/>
              <a:t>8/24/2018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806102-2D8B-4480-8E7E-1FC7780ABE73}" type="slidenum">
              <a:rPr lang="en-US" smtClean="0"/>
              <a:t>‹#›</a:t>
            </a:fld>
            <a:endParaRPr lang="en-US"/>
          </a:p>
        </p:txBody>
      </p:sp>
    </p:spTree>
    <p:extLst>
      <p:ext uri="{BB962C8B-B14F-4D97-AF65-F5344CB8AC3E}">
        <p14:creationId xmlns:p14="http://schemas.microsoft.com/office/powerpoint/2010/main" val="222820811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BAAD46C-DE1A-4D20-A0AD-6A55A94CD397}" type="datetimeFigureOut">
              <a:rPr lang="en-US" smtClean="0"/>
              <a:t>8/24/2018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806102-2D8B-4480-8E7E-1FC7780ABE73}" type="slidenum">
              <a:rPr lang="en-US" smtClean="0"/>
              <a:t>‹#›</a:t>
            </a:fld>
            <a:endParaRPr lang="en-US"/>
          </a:p>
        </p:txBody>
      </p:sp>
    </p:spTree>
    <p:extLst>
      <p:ext uri="{BB962C8B-B14F-4D97-AF65-F5344CB8AC3E}">
        <p14:creationId xmlns:p14="http://schemas.microsoft.com/office/powerpoint/2010/main" val="4016183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dirty="0"/>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dirty="0"/>
          </a:p>
        </p:txBody>
      </p:sp>
      <p:sp>
        <p:nvSpPr>
          <p:cNvPr id="9" name="Rectangle 6"/>
          <p:cNvSpPr>
            <a:spLocks noGrp="1" noChangeArrowheads="1"/>
          </p:cNvSpPr>
          <p:nvPr>
            <p:ph type="sldNum" sz="quarter" idx="12"/>
          </p:nvPr>
        </p:nvSpPr>
        <p:spPr>
          <a:ln/>
        </p:spPr>
        <p:txBody>
          <a:bodyPr/>
          <a:lstStyle>
            <a:lvl1pPr>
              <a:defRPr/>
            </a:lvl1pPr>
          </a:lstStyle>
          <a:p>
            <a:fld id="{AD175BF3-4259-4F54-B452-31588A2AE41B}" type="slidenum">
              <a:rPr lang="en-US" altLang="en-US"/>
              <a:pPr/>
              <a:t>‹#›</a:t>
            </a:fld>
            <a:endParaRPr lang="en-US" altLang="en-US" dirty="0"/>
          </a:p>
        </p:txBody>
      </p:sp>
    </p:spTree>
    <p:extLst>
      <p:ext uri="{BB962C8B-B14F-4D97-AF65-F5344CB8AC3E}">
        <p14:creationId xmlns:p14="http://schemas.microsoft.com/office/powerpoint/2010/main" val="2309685768"/>
      </p:ext>
    </p:extLst>
  </p:cSld>
  <p:clrMapOvr>
    <a:masterClrMapping/>
  </p:clrMapOvr>
  <p:transition>
    <p:pull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dirty="0"/>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dirty="0"/>
          </a:p>
        </p:txBody>
      </p:sp>
      <p:sp>
        <p:nvSpPr>
          <p:cNvPr id="5" name="Rectangle 6"/>
          <p:cNvSpPr>
            <a:spLocks noGrp="1" noChangeArrowheads="1"/>
          </p:cNvSpPr>
          <p:nvPr>
            <p:ph type="sldNum" sz="quarter" idx="12"/>
          </p:nvPr>
        </p:nvSpPr>
        <p:spPr>
          <a:ln/>
        </p:spPr>
        <p:txBody>
          <a:bodyPr/>
          <a:lstStyle>
            <a:lvl1pPr>
              <a:defRPr/>
            </a:lvl1pPr>
          </a:lstStyle>
          <a:p>
            <a:fld id="{A69319F3-D61D-4A7F-8F7A-FAE87F5E67D8}" type="slidenum">
              <a:rPr lang="en-US" altLang="en-US"/>
              <a:pPr/>
              <a:t>‹#›</a:t>
            </a:fld>
            <a:endParaRPr lang="en-US" altLang="en-US" dirty="0"/>
          </a:p>
        </p:txBody>
      </p:sp>
    </p:spTree>
    <p:extLst>
      <p:ext uri="{BB962C8B-B14F-4D97-AF65-F5344CB8AC3E}">
        <p14:creationId xmlns:p14="http://schemas.microsoft.com/office/powerpoint/2010/main" val="3639035575"/>
      </p:ext>
    </p:extLst>
  </p:cSld>
  <p:clrMapOvr>
    <a:masterClrMapping/>
  </p:clrMapOvr>
  <p:transition>
    <p:pull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dirty="0"/>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dirty="0"/>
          </a:p>
        </p:txBody>
      </p:sp>
      <p:sp>
        <p:nvSpPr>
          <p:cNvPr id="4" name="Rectangle 6"/>
          <p:cNvSpPr>
            <a:spLocks noGrp="1" noChangeArrowheads="1"/>
          </p:cNvSpPr>
          <p:nvPr>
            <p:ph type="sldNum" sz="quarter" idx="12"/>
          </p:nvPr>
        </p:nvSpPr>
        <p:spPr>
          <a:ln/>
        </p:spPr>
        <p:txBody>
          <a:bodyPr/>
          <a:lstStyle>
            <a:lvl1pPr>
              <a:defRPr/>
            </a:lvl1pPr>
          </a:lstStyle>
          <a:p>
            <a:fld id="{560A3CDE-66EB-4749-9486-51EF91E52AB0}" type="slidenum">
              <a:rPr lang="en-US" altLang="en-US"/>
              <a:pPr/>
              <a:t>‹#›</a:t>
            </a:fld>
            <a:endParaRPr lang="en-US" altLang="en-US" dirty="0"/>
          </a:p>
        </p:txBody>
      </p:sp>
    </p:spTree>
    <p:extLst>
      <p:ext uri="{BB962C8B-B14F-4D97-AF65-F5344CB8AC3E}">
        <p14:creationId xmlns:p14="http://schemas.microsoft.com/office/powerpoint/2010/main" val="1030138567"/>
      </p:ext>
    </p:extLst>
  </p:cSld>
  <p:clrMapOvr>
    <a:masterClrMapping/>
  </p:clrMapOvr>
  <p:transition>
    <p:pull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dirty="0"/>
          </a:p>
        </p:txBody>
      </p:sp>
      <p:sp>
        <p:nvSpPr>
          <p:cNvPr id="7" name="Rectangle 6"/>
          <p:cNvSpPr>
            <a:spLocks noGrp="1" noChangeArrowheads="1"/>
          </p:cNvSpPr>
          <p:nvPr>
            <p:ph type="sldNum" sz="quarter" idx="12"/>
          </p:nvPr>
        </p:nvSpPr>
        <p:spPr>
          <a:ln/>
        </p:spPr>
        <p:txBody>
          <a:bodyPr/>
          <a:lstStyle>
            <a:lvl1pPr>
              <a:defRPr/>
            </a:lvl1pPr>
          </a:lstStyle>
          <a:p>
            <a:fld id="{A37CCA20-F676-4994-B762-F43F102CAAE1}" type="slidenum">
              <a:rPr lang="en-US" altLang="en-US"/>
              <a:pPr/>
              <a:t>‹#›</a:t>
            </a:fld>
            <a:endParaRPr lang="en-US" altLang="en-US" dirty="0"/>
          </a:p>
        </p:txBody>
      </p:sp>
    </p:spTree>
    <p:extLst>
      <p:ext uri="{BB962C8B-B14F-4D97-AF65-F5344CB8AC3E}">
        <p14:creationId xmlns:p14="http://schemas.microsoft.com/office/powerpoint/2010/main" val="969381532"/>
      </p:ext>
    </p:extLst>
  </p:cSld>
  <p:clrMapOvr>
    <a:masterClrMapping/>
  </p:clrMapOvr>
  <p:transition>
    <p:pull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dirty="0"/>
          </a:p>
        </p:txBody>
      </p:sp>
      <p:sp>
        <p:nvSpPr>
          <p:cNvPr id="7" name="Rectangle 6"/>
          <p:cNvSpPr>
            <a:spLocks noGrp="1" noChangeArrowheads="1"/>
          </p:cNvSpPr>
          <p:nvPr>
            <p:ph type="sldNum" sz="quarter" idx="12"/>
          </p:nvPr>
        </p:nvSpPr>
        <p:spPr>
          <a:ln/>
        </p:spPr>
        <p:txBody>
          <a:bodyPr/>
          <a:lstStyle>
            <a:lvl1pPr>
              <a:defRPr/>
            </a:lvl1pPr>
          </a:lstStyle>
          <a:p>
            <a:fld id="{5E6B5636-A4DF-4AE5-A91C-53A7919DF9BB}" type="slidenum">
              <a:rPr lang="en-US" altLang="en-US"/>
              <a:pPr/>
              <a:t>‹#›</a:t>
            </a:fld>
            <a:endParaRPr lang="en-US" altLang="en-US" dirty="0"/>
          </a:p>
        </p:txBody>
      </p:sp>
    </p:spTree>
    <p:extLst>
      <p:ext uri="{BB962C8B-B14F-4D97-AF65-F5344CB8AC3E}">
        <p14:creationId xmlns:p14="http://schemas.microsoft.com/office/powerpoint/2010/main" val="4096672123"/>
      </p:ext>
    </p:extLst>
  </p:cSld>
  <p:clrMapOvr>
    <a:masterClrMapping/>
  </p:clrMapOvr>
  <p:transition>
    <p:pull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66"/>
            </a:gs>
            <a:gs pos="100000">
              <a:srgbClr val="00002F"/>
            </a:gs>
          </a:gsLst>
          <a:path path="rect">
            <a:fillToRect t="100000" r="100000"/>
          </a:path>
        </a:gra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914400" y="6096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Rectangle 3"/>
          <p:cNvSpPr>
            <a:spLocks noGrp="1" noChangeArrowheads="1"/>
          </p:cNvSpPr>
          <p:nvPr>
            <p:ph type="body" idx="1"/>
          </p:nvPr>
        </p:nvSpPr>
        <p:spPr bwMode="auto">
          <a:xfrm>
            <a:off x="914400" y="198120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43812"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dirty="0" smtClean="0">
                <a:latin typeface="Times New Roman" pitchFamily="18" charset="0"/>
              </a:defRPr>
            </a:lvl1pPr>
          </a:lstStyle>
          <a:p>
            <a:pPr>
              <a:defRPr/>
            </a:pPr>
            <a:endParaRPr lang="en-US" altLang="en-US" dirty="0"/>
          </a:p>
        </p:txBody>
      </p:sp>
      <p:sp>
        <p:nvSpPr>
          <p:cNvPr id="1143813" name="Rectangle 5"/>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dirty="0" smtClean="0">
                <a:latin typeface="Times New Roman" pitchFamily="18" charset="0"/>
              </a:defRPr>
            </a:lvl1pPr>
          </a:lstStyle>
          <a:p>
            <a:pPr>
              <a:defRPr/>
            </a:pPr>
            <a:endParaRPr lang="en-US" altLang="en-US" dirty="0"/>
          </a:p>
        </p:txBody>
      </p:sp>
      <p:sp>
        <p:nvSpPr>
          <p:cNvPr id="1143814" name="Rectangle 6"/>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defRPr>
            </a:lvl1pPr>
          </a:lstStyle>
          <a:p>
            <a:fld id="{90987993-5301-4D69-BA9F-781450BA5AE9}" type="slidenum">
              <a:rPr lang="en-US" altLang="en-US"/>
              <a:pPr/>
              <a:t>‹#›</a:t>
            </a:fld>
            <a:endParaRPr lang="en-US" altLang="en-US" dirty="0"/>
          </a:p>
        </p:txBody>
      </p:sp>
    </p:spTree>
  </p:cSld>
  <p:clrMap bg1="dk2" tx1="lt1" bg2="dk1" tx2="lt2" accent1="accent1" accent2="accent2" accent3="accent3" accent4="accent4" accent5="accent5" accent6="accent6" hlink="hlink" folHlink="folHlink"/>
  <p:sldLayoutIdLst>
    <p:sldLayoutId id="2147486114" r:id="rId1"/>
    <p:sldLayoutId id="2147486115" r:id="rId2"/>
    <p:sldLayoutId id="2147486116" r:id="rId3"/>
    <p:sldLayoutId id="2147486117" r:id="rId4"/>
    <p:sldLayoutId id="2147486118" r:id="rId5"/>
    <p:sldLayoutId id="2147486119" r:id="rId6"/>
    <p:sldLayoutId id="2147486120" r:id="rId7"/>
    <p:sldLayoutId id="2147486121" r:id="rId8"/>
    <p:sldLayoutId id="2147486122" r:id="rId9"/>
    <p:sldLayoutId id="2147486123" r:id="rId10"/>
    <p:sldLayoutId id="2147486124" r:id="rId11"/>
  </p:sldLayoutIdLst>
  <p:transition>
    <p:pull dir="r"/>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03730" y="274639"/>
            <a:ext cx="9878671" cy="1088495"/>
          </a:xfrm>
          <a:prstGeom prst="rect">
            <a:avLst/>
          </a:prstGeom>
          <a:effectLst>
            <a:outerShdw blurRad="50800" dist="25400" dir="6000000" algn="tl" rotWithShape="0">
              <a:srgbClr val="000000">
                <a:alpha val="37000"/>
              </a:srgbClr>
            </a:outerShdw>
          </a:effectLst>
        </p:spPr>
        <p:txBody>
          <a:bodyPr vert="horz" lIns="91440" tIns="45720" rIns="91440" bIns="45720" rtlCol="0" anchor="ctr">
            <a:normAutofit/>
          </a:bodyPr>
          <a:lstStyle/>
          <a:p>
            <a:r>
              <a:rPr lang="en-US" dirty="0"/>
              <a:t>Click to add ENGAGING text</a:t>
            </a:r>
          </a:p>
        </p:txBody>
      </p:sp>
      <p:sp>
        <p:nvSpPr>
          <p:cNvPr id="3" name="Text Placeholder 2"/>
          <p:cNvSpPr>
            <a:spLocks noGrp="1"/>
          </p:cNvSpPr>
          <p:nvPr>
            <p:ph type="body" idx="1"/>
          </p:nvPr>
        </p:nvSpPr>
        <p:spPr>
          <a:xfrm>
            <a:off x="1703731" y="1566334"/>
            <a:ext cx="9878669" cy="4275666"/>
          </a:xfrm>
          <a:prstGeom prst="rect">
            <a:avLst/>
          </a:prstGeom>
        </p:spPr>
        <p:txBody>
          <a:bodyPr vert="horz" lIns="91440" tIns="45720" rIns="91440" bIns="45720" rtlCol="0">
            <a:normAutofit/>
          </a:bodyPr>
          <a:lstStyle/>
          <a:p>
            <a:pPr lvl="0"/>
            <a:endParaRPr lang="en-US" dirty="0"/>
          </a:p>
        </p:txBody>
      </p:sp>
      <p:sp>
        <p:nvSpPr>
          <p:cNvPr id="5" name="Footer Placeholder 4"/>
          <p:cNvSpPr>
            <a:spLocks noGrp="1"/>
          </p:cNvSpPr>
          <p:nvPr>
            <p:ph type="ftr" sz="quarter" idx="3"/>
          </p:nvPr>
        </p:nvSpPr>
        <p:spPr>
          <a:xfrm>
            <a:off x="4924224" y="6297084"/>
            <a:ext cx="5441245" cy="365125"/>
          </a:xfrm>
          <a:prstGeom prst="rect">
            <a:avLst/>
          </a:prstGeom>
        </p:spPr>
        <p:txBody>
          <a:bodyPr vert="horz" lIns="91440" tIns="45720" rIns="91440" bIns="45720" rtlCol="0" anchor="ctr"/>
          <a:lstStyle>
            <a:lvl1pPr algn="r">
              <a:defRPr sz="1200" b="0" i="0" spc="260">
                <a:solidFill>
                  <a:srgbClr val="66080F"/>
                </a:solidFill>
                <a:latin typeface="BentonSans Medium"/>
                <a:cs typeface="BentonSans Medium"/>
              </a:defRPr>
            </a:lvl1pPr>
          </a:lstStyle>
          <a:p>
            <a:r>
              <a:rPr lang="en-US" dirty="0"/>
              <a:t>SCHOOL OF PUBLIC HEALTH-BLOOMINGTON</a:t>
            </a:r>
          </a:p>
        </p:txBody>
      </p:sp>
      <p:sp>
        <p:nvSpPr>
          <p:cNvPr id="6" name="Slide Number Placeholder 5"/>
          <p:cNvSpPr>
            <a:spLocks noGrp="1"/>
          </p:cNvSpPr>
          <p:nvPr>
            <p:ph type="sldNum" sz="quarter" idx="4"/>
          </p:nvPr>
        </p:nvSpPr>
        <p:spPr>
          <a:xfrm>
            <a:off x="10490851" y="6297084"/>
            <a:ext cx="1091549" cy="365125"/>
          </a:xfrm>
          <a:prstGeom prst="rect">
            <a:avLst/>
          </a:prstGeom>
        </p:spPr>
        <p:txBody>
          <a:bodyPr vert="horz" lIns="91440" tIns="45720" rIns="91440" bIns="45720" rtlCol="0" anchor="ctr"/>
          <a:lstStyle>
            <a:lvl1pPr algn="r">
              <a:defRPr sz="1000" b="0" i="1">
                <a:solidFill>
                  <a:schemeClr val="tx2"/>
                </a:solidFill>
                <a:latin typeface="Arial"/>
              </a:defRPr>
            </a:lvl1pPr>
          </a:lstStyle>
          <a:p>
            <a:fld id="{A2CEE53A-19EC-654D-82C1-D215F6FEFF18}" type="slidenum">
              <a:rPr lang="en-US" smtClean="0"/>
              <a:pPr/>
              <a:t>‹#›</a:t>
            </a:fld>
            <a:endParaRPr lang="en-US" dirty="0"/>
          </a:p>
        </p:txBody>
      </p:sp>
      <p:sp>
        <p:nvSpPr>
          <p:cNvPr id="8" name="Text Placeholder 2"/>
          <p:cNvSpPr txBox="1">
            <a:spLocks/>
          </p:cNvSpPr>
          <p:nvPr/>
        </p:nvSpPr>
        <p:spPr>
          <a:xfrm>
            <a:off x="609601" y="1566334"/>
            <a:ext cx="5407377" cy="427566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lumMod val="75000"/>
                    <a:lumOff val="25000"/>
                  </a:schemeClr>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lumMod val="75000"/>
                    <a:lumOff val="25000"/>
                  </a:schemeClr>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lumMod val="75000"/>
                    <a:lumOff val="25000"/>
                  </a:schemeClr>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3200" dirty="0"/>
          </a:p>
        </p:txBody>
      </p:sp>
    </p:spTree>
    <p:extLst>
      <p:ext uri="{BB962C8B-B14F-4D97-AF65-F5344CB8AC3E}">
        <p14:creationId xmlns:p14="http://schemas.microsoft.com/office/powerpoint/2010/main" val="2416865404"/>
      </p:ext>
    </p:extLst>
  </p:cSld>
  <p:clrMap bg1="lt1" tx1="dk1" bg2="lt2" tx2="dk2" accent1="accent1" accent2="accent2" accent3="accent3" accent4="accent4" accent5="accent5" accent6="accent6" hlink="hlink" folHlink="folHlink"/>
  <p:sldLayoutIdLst>
    <p:sldLayoutId id="2147486126" r:id="rId1"/>
    <p:sldLayoutId id="2147486127" r:id="rId2"/>
    <p:sldLayoutId id="2147486128" r:id="rId3"/>
    <p:sldLayoutId id="2147486129" r:id="rId4"/>
    <p:sldLayoutId id="2147486130" r:id="rId5"/>
    <p:sldLayoutId id="2147486131" r:id="rId6"/>
    <p:sldLayoutId id="2147486132" r:id="rId7"/>
    <p:sldLayoutId id="2147486133" r:id="rId8"/>
    <p:sldLayoutId id="2147486134" r:id="rId9"/>
    <p:sldLayoutId id="2147486135" r:id="rId10"/>
    <p:sldLayoutId id="2147486136" r:id="rId11"/>
    <p:sldLayoutId id="2147486137" r:id="rId12"/>
  </p:sldLayoutIdLst>
  <p:hf hdr="0" dt="0"/>
  <p:txStyles>
    <p:titleStyle>
      <a:lvl1pPr algn="l" defTabSz="457200" rtl="0" eaLnBrk="1" latinLnBrk="0" hangingPunct="1">
        <a:spcBef>
          <a:spcPct val="0"/>
        </a:spcBef>
        <a:buNone/>
        <a:defRPr sz="3600" b="0" i="0" kern="1200">
          <a:solidFill>
            <a:schemeClr val="tx1"/>
          </a:solidFill>
          <a:latin typeface="BentonSans Bold"/>
          <a:ea typeface="+mj-ea"/>
          <a:cs typeface="BentonSans Bold"/>
        </a:defRPr>
      </a:lvl1pPr>
    </p:titleStyle>
    <p:bodyStyle>
      <a:lvl1pPr marL="0" indent="0" algn="l" defTabSz="457200" rtl="0" eaLnBrk="1" latinLnBrk="0" hangingPunct="1">
        <a:spcBef>
          <a:spcPct val="20000"/>
        </a:spcBef>
        <a:buFont typeface="Arial"/>
        <a:buNone/>
        <a:defRPr sz="3200" b="0" i="0" kern="1200">
          <a:solidFill>
            <a:schemeClr val="tx1"/>
          </a:solidFill>
          <a:latin typeface="BentonSans Book"/>
          <a:ea typeface="+mn-ea"/>
          <a:cs typeface="BentonSans Book"/>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BentonSans Regular"/>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BentonSans Regular"/>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BentonSans Regular"/>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BentonSans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66"/>
            </a:gs>
            <a:gs pos="100000">
              <a:srgbClr val="00002F"/>
            </a:gs>
          </a:gsLst>
          <a:path path="rect">
            <a:fillToRect t="100000" r="100000"/>
          </a:path>
        </a:gra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914400" y="6096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Rectangle 3"/>
          <p:cNvSpPr>
            <a:spLocks noGrp="1" noChangeArrowheads="1"/>
          </p:cNvSpPr>
          <p:nvPr>
            <p:ph type="body" idx="1"/>
          </p:nvPr>
        </p:nvSpPr>
        <p:spPr bwMode="auto">
          <a:xfrm>
            <a:off x="914400" y="198120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43812"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dirty="0" smtClean="0">
                <a:latin typeface="Times New Roman" pitchFamily="18" charset="0"/>
              </a:defRPr>
            </a:lvl1pPr>
          </a:lstStyle>
          <a:p>
            <a:pPr>
              <a:defRPr/>
            </a:pPr>
            <a:endParaRPr lang="en-US" altLang="en-US" dirty="0"/>
          </a:p>
        </p:txBody>
      </p:sp>
      <p:sp>
        <p:nvSpPr>
          <p:cNvPr id="1143813" name="Rectangle 5"/>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dirty="0" smtClean="0">
                <a:latin typeface="Times New Roman" pitchFamily="18" charset="0"/>
              </a:defRPr>
            </a:lvl1pPr>
          </a:lstStyle>
          <a:p>
            <a:pPr>
              <a:defRPr/>
            </a:pPr>
            <a:endParaRPr lang="en-US" altLang="en-US" dirty="0"/>
          </a:p>
        </p:txBody>
      </p:sp>
      <p:sp>
        <p:nvSpPr>
          <p:cNvPr id="1143814" name="Rectangle 6"/>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defRPr>
            </a:lvl1pPr>
          </a:lstStyle>
          <a:p>
            <a:fld id="{90987993-5301-4D69-BA9F-781450BA5AE9}" type="slidenum">
              <a:rPr lang="en-US" altLang="en-US"/>
              <a:pPr/>
              <a:t>‹#›</a:t>
            </a:fld>
            <a:endParaRPr lang="en-US" altLang="en-US" dirty="0"/>
          </a:p>
        </p:txBody>
      </p:sp>
    </p:spTree>
    <p:extLst>
      <p:ext uri="{BB962C8B-B14F-4D97-AF65-F5344CB8AC3E}">
        <p14:creationId xmlns:p14="http://schemas.microsoft.com/office/powerpoint/2010/main" val="2408094912"/>
      </p:ext>
    </p:extLst>
  </p:cSld>
  <p:clrMap bg1="dk2" tx1="lt1" bg2="dk1" tx2="lt2" accent1="accent1" accent2="accent2" accent3="accent3" accent4="accent4" accent5="accent5" accent6="accent6" hlink="hlink" folHlink="folHlink"/>
  <p:sldLayoutIdLst>
    <p:sldLayoutId id="2147486151" r:id="rId1"/>
    <p:sldLayoutId id="2147486152" r:id="rId2"/>
    <p:sldLayoutId id="2147486153" r:id="rId3"/>
    <p:sldLayoutId id="2147486154" r:id="rId4"/>
    <p:sldLayoutId id="2147486155" r:id="rId5"/>
    <p:sldLayoutId id="2147486156" r:id="rId6"/>
    <p:sldLayoutId id="2147486157" r:id="rId7"/>
    <p:sldLayoutId id="2147486158" r:id="rId8"/>
    <p:sldLayoutId id="2147486159" r:id="rId9"/>
    <p:sldLayoutId id="2147486160" r:id="rId10"/>
    <p:sldLayoutId id="2147486161" r:id="rId11"/>
  </p:sldLayoutIdLst>
  <p:transition>
    <p:pull dir="r"/>
  </p:transition>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139">
                <a:solidFill>
                  <a:schemeClr val="tx1">
                    <a:tint val="75000"/>
                  </a:schemeClr>
                </a:solidFill>
              </a:defRPr>
            </a:lvl1pPr>
          </a:lstStyle>
          <a:p>
            <a:fld id="{1BAAD46C-DE1A-4D20-A0AD-6A55A94CD397}" type="datetimeFigureOut">
              <a:rPr lang="en-US" smtClean="0"/>
              <a:t>8/24/2018</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139">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139">
                <a:solidFill>
                  <a:schemeClr val="tx1">
                    <a:tint val="75000"/>
                  </a:schemeClr>
                </a:solidFill>
              </a:defRPr>
            </a:lvl1pPr>
          </a:lstStyle>
          <a:p>
            <a:fld id="{C3806102-2D8B-4480-8E7E-1FC7780ABE73}" type="slidenum">
              <a:rPr lang="en-US" smtClean="0"/>
              <a:t>‹#›</a:t>
            </a:fld>
            <a:endParaRPr lang="en-US"/>
          </a:p>
        </p:txBody>
      </p:sp>
    </p:spTree>
    <p:extLst>
      <p:ext uri="{BB962C8B-B14F-4D97-AF65-F5344CB8AC3E}">
        <p14:creationId xmlns:p14="http://schemas.microsoft.com/office/powerpoint/2010/main" val="77122436"/>
      </p:ext>
    </p:extLst>
  </p:cSld>
  <p:clrMap bg1="lt1" tx1="dk1" bg2="lt2" tx2="dk2" accent1="accent1" accent2="accent2" accent3="accent3" accent4="accent4" accent5="accent5" accent6="accent6" hlink="hlink" folHlink="folHlink"/>
  <p:sldLayoutIdLst>
    <p:sldLayoutId id="2147486163" r:id="rId1"/>
    <p:sldLayoutId id="2147486164" r:id="rId2"/>
    <p:sldLayoutId id="2147486165" r:id="rId3"/>
    <p:sldLayoutId id="2147486166" r:id="rId4"/>
    <p:sldLayoutId id="2147486167" r:id="rId5"/>
    <p:sldLayoutId id="2147486168" r:id="rId6"/>
    <p:sldLayoutId id="2147486169" r:id="rId7"/>
    <p:sldLayoutId id="2147486170" r:id="rId8"/>
    <p:sldLayoutId id="2147486171" r:id="rId9"/>
    <p:sldLayoutId id="2147486172" r:id="rId10"/>
    <p:sldLayoutId id="2147486173" r:id="rId11"/>
  </p:sldLayoutIdLst>
  <p:txStyles>
    <p:titleStyle>
      <a:lvl1pPr algn="l" defTabSz="868223" rtl="0" eaLnBrk="1" latinLnBrk="0" hangingPunct="1">
        <a:lnSpc>
          <a:spcPct val="90000"/>
        </a:lnSpc>
        <a:spcBef>
          <a:spcPct val="0"/>
        </a:spcBef>
        <a:buNone/>
        <a:defRPr sz="4178" kern="1200">
          <a:solidFill>
            <a:schemeClr val="tx1"/>
          </a:solidFill>
          <a:latin typeface="+mj-lt"/>
          <a:ea typeface="+mj-ea"/>
          <a:cs typeface="+mj-cs"/>
        </a:defRPr>
      </a:lvl1pPr>
    </p:titleStyle>
    <p:bodyStyle>
      <a:lvl1pPr marL="217056" indent="-217056" algn="l" defTabSz="868223" rtl="0" eaLnBrk="1" latinLnBrk="0" hangingPunct="1">
        <a:lnSpc>
          <a:spcPct val="90000"/>
        </a:lnSpc>
        <a:spcBef>
          <a:spcPts val="949"/>
        </a:spcBef>
        <a:buFont typeface="Arial" panose="020B0604020202020204" pitchFamily="34" charset="0"/>
        <a:buChar char="•"/>
        <a:defRPr sz="2659" kern="1200">
          <a:solidFill>
            <a:schemeClr val="tx1"/>
          </a:solidFill>
          <a:latin typeface="+mn-lt"/>
          <a:ea typeface="+mn-ea"/>
          <a:cs typeface="+mn-cs"/>
        </a:defRPr>
      </a:lvl1pPr>
      <a:lvl2pPr marL="651167" indent="-217056" algn="l" defTabSz="868223" rtl="0" eaLnBrk="1" latinLnBrk="0" hangingPunct="1">
        <a:lnSpc>
          <a:spcPct val="90000"/>
        </a:lnSpc>
        <a:spcBef>
          <a:spcPts val="475"/>
        </a:spcBef>
        <a:buFont typeface="Arial" panose="020B0604020202020204" pitchFamily="34" charset="0"/>
        <a:buChar char="•"/>
        <a:defRPr sz="2279" kern="1200">
          <a:solidFill>
            <a:schemeClr val="tx1"/>
          </a:solidFill>
          <a:latin typeface="+mn-lt"/>
          <a:ea typeface="+mn-ea"/>
          <a:cs typeface="+mn-cs"/>
        </a:defRPr>
      </a:lvl2pPr>
      <a:lvl3pPr marL="1085279" indent="-217056" algn="l" defTabSz="868223" rtl="0" eaLnBrk="1" latinLnBrk="0" hangingPunct="1">
        <a:lnSpc>
          <a:spcPct val="90000"/>
        </a:lnSpc>
        <a:spcBef>
          <a:spcPts val="475"/>
        </a:spcBef>
        <a:buFont typeface="Arial" panose="020B0604020202020204" pitchFamily="34" charset="0"/>
        <a:buChar char="•"/>
        <a:defRPr sz="1899" kern="1200">
          <a:solidFill>
            <a:schemeClr val="tx1"/>
          </a:solidFill>
          <a:latin typeface="+mn-lt"/>
          <a:ea typeface="+mn-ea"/>
          <a:cs typeface="+mn-cs"/>
        </a:defRPr>
      </a:lvl3pPr>
      <a:lvl4pPr marL="1519390" indent="-217056" algn="l" defTabSz="868223" rtl="0" eaLnBrk="1" latinLnBrk="0" hangingPunct="1">
        <a:lnSpc>
          <a:spcPct val="90000"/>
        </a:lnSpc>
        <a:spcBef>
          <a:spcPts val="475"/>
        </a:spcBef>
        <a:buFont typeface="Arial" panose="020B0604020202020204" pitchFamily="34" charset="0"/>
        <a:buChar char="•"/>
        <a:defRPr sz="1709" kern="1200">
          <a:solidFill>
            <a:schemeClr val="tx1"/>
          </a:solidFill>
          <a:latin typeface="+mn-lt"/>
          <a:ea typeface="+mn-ea"/>
          <a:cs typeface="+mn-cs"/>
        </a:defRPr>
      </a:lvl4pPr>
      <a:lvl5pPr marL="1953501" indent="-217056" algn="l" defTabSz="868223" rtl="0" eaLnBrk="1" latinLnBrk="0" hangingPunct="1">
        <a:lnSpc>
          <a:spcPct val="90000"/>
        </a:lnSpc>
        <a:spcBef>
          <a:spcPts val="475"/>
        </a:spcBef>
        <a:buFont typeface="Arial" panose="020B0604020202020204" pitchFamily="34" charset="0"/>
        <a:buChar char="•"/>
        <a:defRPr sz="1709" kern="1200">
          <a:solidFill>
            <a:schemeClr val="tx1"/>
          </a:solidFill>
          <a:latin typeface="+mn-lt"/>
          <a:ea typeface="+mn-ea"/>
          <a:cs typeface="+mn-cs"/>
        </a:defRPr>
      </a:lvl5pPr>
      <a:lvl6pPr marL="2387613" indent="-217056" algn="l" defTabSz="868223" rtl="0" eaLnBrk="1" latinLnBrk="0" hangingPunct="1">
        <a:lnSpc>
          <a:spcPct val="90000"/>
        </a:lnSpc>
        <a:spcBef>
          <a:spcPts val="475"/>
        </a:spcBef>
        <a:buFont typeface="Arial" panose="020B0604020202020204" pitchFamily="34" charset="0"/>
        <a:buChar char="•"/>
        <a:defRPr sz="1709" kern="1200">
          <a:solidFill>
            <a:schemeClr val="tx1"/>
          </a:solidFill>
          <a:latin typeface="+mn-lt"/>
          <a:ea typeface="+mn-ea"/>
          <a:cs typeface="+mn-cs"/>
        </a:defRPr>
      </a:lvl6pPr>
      <a:lvl7pPr marL="2821724" indent="-217056" algn="l" defTabSz="868223" rtl="0" eaLnBrk="1" latinLnBrk="0" hangingPunct="1">
        <a:lnSpc>
          <a:spcPct val="90000"/>
        </a:lnSpc>
        <a:spcBef>
          <a:spcPts val="475"/>
        </a:spcBef>
        <a:buFont typeface="Arial" panose="020B0604020202020204" pitchFamily="34" charset="0"/>
        <a:buChar char="•"/>
        <a:defRPr sz="1709" kern="1200">
          <a:solidFill>
            <a:schemeClr val="tx1"/>
          </a:solidFill>
          <a:latin typeface="+mn-lt"/>
          <a:ea typeface="+mn-ea"/>
          <a:cs typeface="+mn-cs"/>
        </a:defRPr>
      </a:lvl7pPr>
      <a:lvl8pPr marL="3255836" indent="-217056" algn="l" defTabSz="868223" rtl="0" eaLnBrk="1" latinLnBrk="0" hangingPunct="1">
        <a:lnSpc>
          <a:spcPct val="90000"/>
        </a:lnSpc>
        <a:spcBef>
          <a:spcPts val="475"/>
        </a:spcBef>
        <a:buFont typeface="Arial" panose="020B0604020202020204" pitchFamily="34" charset="0"/>
        <a:buChar char="•"/>
        <a:defRPr sz="1709" kern="1200">
          <a:solidFill>
            <a:schemeClr val="tx1"/>
          </a:solidFill>
          <a:latin typeface="+mn-lt"/>
          <a:ea typeface="+mn-ea"/>
          <a:cs typeface="+mn-cs"/>
        </a:defRPr>
      </a:lvl8pPr>
      <a:lvl9pPr marL="3689947" indent="-217056" algn="l" defTabSz="868223" rtl="0" eaLnBrk="1" latinLnBrk="0" hangingPunct="1">
        <a:lnSpc>
          <a:spcPct val="90000"/>
        </a:lnSpc>
        <a:spcBef>
          <a:spcPts val="475"/>
        </a:spcBef>
        <a:buFont typeface="Arial" panose="020B0604020202020204" pitchFamily="34" charset="0"/>
        <a:buChar char="•"/>
        <a:defRPr sz="1709" kern="1200">
          <a:solidFill>
            <a:schemeClr val="tx1"/>
          </a:solidFill>
          <a:latin typeface="+mn-lt"/>
          <a:ea typeface="+mn-ea"/>
          <a:cs typeface="+mn-cs"/>
        </a:defRPr>
      </a:lvl9pPr>
    </p:bodyStyle>
    <p:otherStyle>
      <a:defPPr>
        <a:defRPr lang="en-US"/>
      </a:defPPr>
      <a:lvl1pPr marL="0" algn="l" defTabSz="868223" rtl="0" eaLnBrk="1" latinLnBrk="0" hangingPunct="1">
        <a:defRPr sz="1709" kern="1200">
          <a:solidFill>
            <a:schemeClr val="tx1"/>
          </a:solidFill>
          <a:latin typeface="+mn-lt"/>
          <a:ea typeface="+mn-ea"/>
          <a:cs typeface="+mn-cs"/>
        </a:defRPr>
      </a:lvl1pPr>
      <a:lvl2pPr marL="434111" algn="l" defTabSz="868223" rtl="0" eaLnBrk="1" latinLnBrk="0" hangingPunct="1">
        <a:defRPr sz="1709" kern="1200">
          <a:solidFill>
            <a:schemeClr val="tx1"/>
          </a:solidFill>
          <a:latin typeface="+mn-lt"/>
          <a:ea typeface="+mn-ea"/>
          <a:cs typeface="+mn-cs"/>
        </a:defRPr>
      </a:lvl2pPr>
      <a:lvl3pPr marL="868223" algn="l" defTabSz="868223" rtl="0" eaLnBrk="1" latinLnBrk="0" hangingPunct="1">
        <a:defRPr sz="1709" kern="1200">
          <a:solidFill>
            <a:schemeClr val="tx1"/>
          </a:solidFill>
          <a:latin typeface="+mn-lt"/>
          <a:ea typeface="+mn-ea"/>
          <a:cs typeface="+mn-cs"/>
        </a:defRPr>
      </a:lvl3pPr>
      <a:lvl4pPr marL="1302334" algn="l" defTabSz="868223" rtl="0" eaLnBrk="1" latinLnBrk="0" hangingPunct="1">
        <a:defRPr sz="1709" kern="1200">
          <a:solidFill>
            <a:schemeClr val="tx1"/>
          </a:solidFill>
          <a:latin typeface="+mn-lt"/>
          <a:ea typeface="+mn-ea"/>
          <a:cs typeface="+mn-cs"/>
        </a:defRPr>
      </a:lvl4pPr>
      <a:lvl5pPr marL="1736446" algn="l" defTabSz="868223" rtl="0" eaLnBrk="1" latinLnBrk="0" hangingPunct="1">
        <a:defRPr sz="1709" kern="1200">
          <a:solidFill>
            <a:schemeClr val="tx1"/>
          </a:solidFill>
          <a:latin typeface="+mn-lt"/>
          <a:ea typeface="+mn-ea"/>
          <a:cs typeface="+mn-cs"/>
        </a:defRPr>
      </a:lvl5pPr>
      <a:lvl6pPr marL="2170557" algn="l" defTabSz="868223" rtl="0" eaLnBrk="1" latinLnBrk="0" hangingPunct="1">
        <a:defRPr sz="1709" kern="1200">
          <a:solidFill>
            <a:schemeClr val="tx1"/>
          </a:solidFill>
          <a:latin typeface="+mn-lt"/>
          <a:ea typeface="+mn-ea"/>
          <a:cs typeface="+mn-cs"/>
        </a:defRPr>
      </a:lvl6pPr>
      <a:lvl7pPr marL="2604668" algn="l" defTabSz="868223" rtl="0" eaLnBrk="1" latinLnBrk="0" hangingPunct="1">
        <a:defRPr sz="1709" kern="1200">
          <a:solidFill>
            <a:schemeClr val="tx1"/>
          </a:solidFill>
          <a:latin typeface="+mn-lt"/>
          <a:ea typeface="+mn-ea"/>
          <a:cs typeface="+mn-cs"/>
        </a:defRPr>
      </a:lvl7pPr>
      <a:lvl8pPr marL="3038780" algn="l" defTabSz="868223" rtl="0" eaLnBrk="1" latinLnBrk="0" hangingPunct="1">
        <a:defRPr sz="1709" kern="1200">
          <a:solidFill>
            <a:schemeClr val="tx1"/>
          </a:solidFill>
          <a:latin typeface="+mn-lt"/>
          <a:ea typeface="+mn-ea"/>
          <a:cs typeface="+mn-cs"/>
        </a:defRPr>
      </a:lvl8pPr>
      <a:lvl9pPr marL="3472891" algn="l" defTabSz="868223" rtl="0" eaLnBrk="1" latinLnBrk="0" hangingPunct="1">
        <a:defRPr sz="170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5.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5.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hyperlink" Target="https://doi.org/10.1007/s40615-017-0436-z" TargetMode="External"/><Relationship Id="rId2" Type="http://schemas.openxmlformats.org/officeDocument/2006/relationships/hyperlink" Target="http://www.ijbnpa.org/content/12/1/56" TargetMode="External"/><Relationship Id="rId1" Type="http://schemas.openxmlformats.org/officeDocument/2006/relationships/slideLayout" Target="../slideLayouts/slideLayout25.xml"/><Relationship Id="rId4" Type="http://schemas.openxmlformats.org/officeDocument/2006/relationships/hyperlink" Target="http://conscienhealth.org/2017/10/looking-model-scientific-integrity/"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microsoft.com/office/2007/relationships/hdphoto" Target="../media/hdphoto1.wdp"/><Relationship Id="rId5" Type="http://schemas.openxmlformats.org/officeDocument/2006/relationships/image" Target="../media/image36.png"/><Relationship Id="rId4" Type="http://schemas.openxmlformats.org/officeDocument/2006/relationships/image" Target="../media/image35.jp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0.xml"/><Relationship Id="rId5" Type="http://schemas.openxmlformats.org/officeDocument/2006/relationships/image" Target="../media/image10.png"/><Relationship Id="rId4" Type="http://schemas.openxmlformats.org/officeDocument/2006/relationships/image" Target="../media/image9.emf"/></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5.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hyperlink" Target="http://angry-chef.com/blog/the-unstoppable-decline-of-football-in-the-east-midlands" TargetMode="External"/><Relationship Id="rId2" Type="http://schemas.openxmlformats.org/officeDocument/2006/relationships/image" Target="../media/image14.pn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alpha val="0"/>
          </a:srgb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15" y="-110151"/>
            <a:ext cx="8247738" cy="1691844"/>
          </a:xfrm>
          <a:prstGeom prst="rect">
            <a:avLst/>
          </a:prstGeom>
        </p:spPr>
      </p:pic>
      <p:sp>
        <p:nvSpPr>
          <p:cNvPr id="3" name="Rectangle 2"/>
          <p:cNvSpPr/>
          <p:nvPr/>
        </p:nvSpPr>
        <p:spPr>
          <a:xfrm>
            <a:off x="2077827" y="2190507"/>
            <a:ext cx="7918446" cy="830997"/>
          </a:xfrm>
          <a:prstGeom prst="rect">
            <a:avLst/>
          </a:prstGeom>
        </p:spPr>
        <p:txBody>
          <a:bodyPr wrap="square">
            <a:spAutoFit/>
          </a:bodyPr>
          <a:lstStyle/>
          <a:p>
            <a:r>
              <a:rPr lang="en-US" sz="4800" b="1" dirty="0">
                <a:solidFill>
                  <a:schemeClr val="bg2">
                    <a:lumMod val="75000"/>
                    <a:lumOff val="25000"/>
                  </a:schemeClr>
                </a:solidFill>
                <a:latin typeface="Arial Black" charset="0"/>
                <a:ea typeface="Arial Black" charset="0"/>
                <a:cs typeface="Arial Black" charset="0"/>
              </a:rPr>
              <a:t>David B. Allison, Ph.D.</a:t>
            </a:r>
          </a:p>
        </p:txBody>
      </p:sp>
      <p:sp>
        <p:nvSpPr>
          <p:cNvPr id="4" name="Rectangle 3"/>
          <p:cNvSpPr/>
          <p:nvPr/>
        </p:nvSpPr>
        <p:spPr bwMode="auto">
          <a:xfrm>
            <a:off x="-141515" y="5288691"/>
            <a:ext cx="5611906" cy="1748118"/>
          </a:xfrm>
          <a:prstGeom prst="rect">
            <a:avLst/>
          </a:prstGeom>
          <a:solidFill>
            <a:srgbClr val="730001"/>
          </a:solidFill>
          <a:ln w="285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endParaRPr lang="en-US" dirty="0">
              <a:latin typeface="Arial" charset="0"/>
            </a:endParaRPr>
          </a:p>
        </p:txBody>
      </p:sp>
      <p:pic>
        <p:nvPicPr>
          <p:cNvPr id="5" name="Picture 5" descr="Cand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94099" y="5288691"/>
            <a:ext cx="819216" cy="948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4"/>
          <p:cNvSpPr txBox="1">
            <a:spLocks/>
          </p:cNvSpPr>
          <p:nvPr/>
        </p:nvSpPr>
        <p:spPr>
          <a:xfrm>
            <a:off x="112483" y="5417556"/>
            <a:ext cx="5659352" cy="2211381"/>
          </a:xfrm>
          <a:prstGeom prst="rect">
            <a:avLst/>
          </a:prstGeom>
        </p:spPr>
        <p:txBody>
          <a:bodyPr>
            <a:norm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US" sz="3600" b="1" kern="0" dirty="0">
                <a:latin typeface="Book Antiqua" panose="02040602050305030304" pitchFamily="18" charset="0"/>
                <a:ea typeface="Arial" charset="0"/>
                <a:cs typeface="Arial" charset="0"/>
              </a:rPr>
              <a:t>Scientist by Nature.</a:t>
            </a:r>
          </a:p>
          <a:p>
            <a:pPr marL="0" indent="0">
              <a:buNone/>
            </a:pPr>
            <a:r>
              <a:rPr lang="en-US" sz="3600" b="1" kern="0" dirty="0">
                <a:latin typeface="Book Antiqua" panose="02040602050305030304" pitchFamily="18" charset="0"/>
                <a:cs typeface="Arial" charset="0"/>
              </a:rPr>
              <a:t>Hoosier by Choice. </a:t>
            </a:r>
            <a:endParaRPr lang="en-US" sz="2400" kern="0" dirty="0">
              <a:latin typeface="Book Antiqua" panose="02040602050305030304" pitchFamily="18" charset="0"/>
              <a:cs typeface="BentonSansCond Light"/>
            </a:endParaRPr>
          </a:p>
        </p:txBody>
      </p:sp>
      <p:sp>
        <p:nvSpPr>
          <p:cNvPr id="7" name="TextBox 6"/>
          <p:cNvSpPr txBox="1"/>
          <p:nvPr/>
        </p:nvSpPr>
        <p:spPr>
          <a:xfrm>
            <a:off x="9760116" y="6409064"/>
            <a:ext cx="2431884" cy="646331"/>
          </a:xfrm>
          <a:prstGeom prst="rect">
            <a:avLst/>
          </a:prstGeom>
          <a:noFill/>
        </p:spPr>
        <p:txBody>
          <a:bodyPr wrap="none" rtlCol="0">
            <a:spAutoFit/>
          </a:bodyPr>
          <a:lstStyle/>
          <a:p>
            <a:pPr algn="r"/>
            <a:r>
              <a:rPr lang="en-US" sz="1200" b="1" i="1" dirty="0">
                <a:solidFill>
                  <a:schemeClr val="bg2"/>
                </a:solidFill>
              </a:rPr>
              <a:t>allison@iu.edu</a:t>
            </a:r>
          </a:p>
          <a:p>
            <a:pPr algn="r"/>
            <a:r>
              <a:rPr lang="en-US" sz="1200" b="1" dirty="0">
                <a:solidFill>
                  <a:schemeClr val="bg2"/>
                </a:solidFill>
              </a:rPr>
              <a:t>Slides Available Upon Request</a:t>
            </a:r>
          </a:p>
          <a:p>
            <a:endParaRPr lang="en-US" sz="1200" dirty="0"/>
          </a:p>
        </p:txBody>
      </p:sp>
      <p:sp>
        <p:nvSpPr>
          <p:cNvPr id="8" name="TextBox 7"/>
          <p:cNvSpPr txBox="1"/>
          <p:nvPr/>
        </p:nvSpPr>
        <p:spPr>
          <a:xfrm>
            <a:off x="1210235" y="3419952"/>
            <a:ext cx="8786038" cy="1200329"/>
          </a:xfrm>
          <a:prstGeom prst="rect">
            <a:avLst/>
          </a:prstGeom>
          <a:noFill/>
        </p:spPr>
        <p:txBody>
          <a:bodyPr wrap="square" rtlCol="0">
            <a:spAutoFit/>
          </a:bodyPr>
          <a:lstStyle/>
          <a:p>
            <a:pPr algn="ctr"/>
            <a:r>
              <a:rPr lang="en-US" sz="3600" i="1" dirty="0">
                <a:solidFill>
                  <a:srgbClr val="730001"/>
                </a:solidFill>
              </a:rPr>
              <a:t>“Regression to the Mean – A frequently neglected source of confused </a:t>
            </a:r>
            <a:r>
              <a:rPr lang="en-US" sz="3600" i="1" dirty="0" smtClean="0">
                <a:solidFill>
                  <a:srgbClr val="730001"/>
                </a:solidFill>
              </a:rPr>
              <a:t>conclusion”</a:t>
            </a:r>
            <a:endParaRPr lang="en-US" sz="3600" i="1" dirty="0">
              <a:solidFill>
                <a:srgbClr val="730001"/>
              </a:solidFill>
            </a:endParaRPr>
          </a:p>
        </p:txBody>
      </p:sp>
    </p:spTree>
    <p:extLst>
      <p:ext uri="{BB962C8B-B14F-4D97-AF65-F5344CB8AC3E}">
        <p14:creationId xmlns:p14="http://schemas.microsoft.com/office/powerpoint/2010/main" val="1161921190"/>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5BB00B5-DA7F-481B-A2BF-E2DDDA83158A}" type="slidenum">
              <a:rPr lang="en-US" altLang="en-US" smtClean="0"/>
              <a:pPr/>
              <a:t>10</a:t>
            </a:fld>
            <a:endParaRPr lang="en-US" altLang="en-US" dirty="0"/>
          </a:p>
        </p:txBody>
      </p:sp>
      <p:pic>
        <p:nvPicPr>
          <p:cNvPr id="5" name="Picture 4"/>
          <p:cNvPicPr>
            <a:picLocks noChangeAspect="1"/>
          </p:cNvPicPr>
          <p:nvPr/>
        </p:nvPicPr>
        <p:blipFill>
          <a:blip r:embed="rId2"/>
          <a:stretch>
            <a:fillRect/>
          </a:stretch>
        </p:blipFill>
        <p:spPr>
          <a:xfrm>
            <a:off x="2292654" y="139233"/>
            <a:ext cx="7622312" cy="2666719"/>
          </a:xfrm>
          <a:prstGeom prst="rect">
            <a:avLst/>
          </a:prstGeom>
        </p:spPr>
      </p:pic>
      <p:pic>
        <p:nvPicPr>
          <p:cNvPr id="6" name="Picture 5"/>
          <p:cNvPicPr>
            <a:picLocks noChangeAspect="1"/>
          </p:cNvPicPr>
          <p:nvPr/>
        </p:nvPicPr>
        <p:blipFill rotWithShape="1">
          <a:blip r:embed="rId3"/>
          <a:srcRect t="4343"/>
          <a:stretch/>
        </p:blipFill>
        <p:spPr>
          <a:xfrm>
            <a:off x="461122" y="3236261"/>
            <a:ext cx="5048250" cy="3343835"/>
          </a:xfrm>
          <a:prstGeom prst="rect">
            <a:avLst/>
          </a:prstGeom>
        </p:spPr>
      </p:pic>
      <p:pic>
        <p:nvPicPr>
          <p:cNvPr id="7" name="Picture 6"/>
          <p:cNvPicPr>
            <a:picLocks noChangeAspect="1"/>
          </p:cNvPicPr>
          <p:nvPr/>
        </p:nvPicPr>
        <p:blipFill>
          <a:blip r:embed="rId4"/>
          <a:stretch>
            <a:fillRect/>
          </a:stretch>
        </p:blipFill>
        <p:spPr>
          <a:xfrm>
            <a:off x="6337300" y="3864349"/>
            <a:ext cx="4800600" cy="1962150"/>
          </a:xfrm>
          <a:prstGeom prst="rect">
            <a:avLst/>
          </a:prstGeom>
        </p:spPr>
      </p:pic>
    </p:spTree>
    <p:extLst>
      <p:ext uri="{BB962C8B-B14F-4D97-AF65-F5344CB8AC3E}">
        <p14:creationId xmlns:p14="http://schemas.microsoft.com/office/powerpoint/2010/main" val="23545500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2998"/>
            <a:ext cx="12192000" cy="1143000"/>
          </a:xfrm>
        </p:spPr>
        <p:txBody>
          <a:bodyPr/>
          <a:lstStyle/>
          <a:p>
            <a:r>
              <a:rPr lang="en-US" dirty="0" smtClean="0"/>
              <a:t>Physical Activity &amp; Weight Loss Example</a:t>
            </a:r>
            <a:endParaRPr lang="en-US" dirty="0"/>
          </a:p>
        </p:txBody>
      </p:sp>
      <p:sp>
        <p:nvSpPr>
          <p:cNvPr id="4" name="Slide Number Placeholder 3"/>
          <p:cNvSpPr>
            <a:spLocks noGrp="1"/>
          </p:cNvSpPr>
          <p:nvPr>
            <p:ph type="sldNum" sz="quarter" idx="12"/>
          </p:nvPr>
        </p:nvSpPr>
        <p:spPr/>
        <p:txBody>
          <a:bodyPr/>
          <a:lstStyle/>
          <a:p>
            <a:fld id="{15BB00B5-DA7F-481B-A2BF-E2DDDA83158A}" type="slidenum">
              <a:rPr lang="en-US" altLang="en-US" smtClean="0"/>
              <a:pPr/>
              <a:t>11</a:t>
            </a:fld>
            <a:endParaRPr lang="en-US" altLang="en-US" dirty="0"/>
          </a:p>
        </p:txBody>
      </p:sp>
      <p:sp>
        <p:nvSpPr>
          <p:cNvPr id="3" name="TextBox 2"/>
          <p:cNvSpPr txBox="1"/>
          <p:nvPr/>
        </p:nvSpPr>
        <p:spPr>
          <a:xfrm>
            <a:off x="-1" y="6176918"/>
            <a:ext cx="10712825" cy="685188"/>
          </a:xfrm>
          <a:prstGeom prst="rect">
            <a:avLst/>
          </a:prstGeom>
          <a:noFill/>
        </p:spPr>
        <p:txBody>
          <a:bodyPr wrap="square" rtlCol="0">
            <a:spAutoFit/>
          </a:bodyPr>
          <a:lstStyle/>
          <a:p>
            <a:pPr marR="0" lvl="0">
              <a:lnSpc>
                <a:spcPct val="107000"/>
              </a:lnSpc>
              <a:spcBef>
                <a:spcPts val="0"/>
              </a:spcBef>
              <a:spcAft>
                <a:spcPts val="500"/>
              </a:spcAft>
            </a:pPr>
            <a:r>
              <a:rPr lang="en-US" sz="1200" dirty="0">
                <a:latin typeface="Calibri" panose="020F0502020204030204" pitchFamily="34" charset="0"/>
                <a:ea typeface="Calibri" panose="020F0502020204030204" pitchFamily="34" charset="0"/>
                <a:cs typeface="Times New Roman" panose="02020603050405020304" pitchFamily="18" charset="0"/>
              </a:rPr>
              <a:t>Halliday, T.M., Thomas, D.M., Siu, C.O. &amp; Allison, D.B. (</a:t>
            </a:r>
            <a:r>
              <a:rPr lang="en-US" sz="1200" dirty="0" smtClean="0">
                <a:latin typeface="Calibri" panose="020F0502020204030204" pitchFamily="34" charset="0"/>
                <a:ea typeface="Calibri" panose="020F0502020204030204" pitchFamily="34" charset="0"/>
                <a:cs typeface="Times New Roman" panose="02020603050405020304" pitchFamily="18" charset="0"/>
              </a:rPr>
              <a:t>2018) </a:t>
            </a:r>
            <a:r>
              <a:rPr lang="en-US" sz="1200" dirty="0">
                <a:latin typeface="Calibri" panose="020F0502020204030204" pitchFamily="34" charset="0"/>
                <a:ea typeface="Calibri" panose="020F0502020204030204" pitchFamily="34" charset="0"/>
                <a:cs typeface="Times New Roman" panose="02020603050405020304" pitchFamily="18" charset="0"/>
              </a:rPr>
              <a:t>Failing to Account for Regression to the Mean Results in Unjustified Conclusions: Letter Concerning </a:t>
            </a:r>
            <a:r>
              <a:rPr lang="en-US" sz="1200" dirty="0" err="1">
                <a:latin typeface="Calibri" panose="020F0502020204030204" pitchFamily="34" charset="0"/>
                <a:ea typeface="Calibri" panose="020F0502020204030204" pitchFamily="34" charset="0"/>
                <a:cs typeface="Times New Roman" panose="02020603050405020304" pitchFamily="18" charset="0"/>
              </a:rPr>
              <a:t>Tomisek</a:t>
            </a:r>
            <a:r>
              <a:rPr lang="en-US" sz="1200" dirty="0">
                <a:latin typeface="Calibri" panose="020F0502020204030204" pitchFamily="34" charset="0"/>
                <a:ea typeface="Calibri" panose="020F0502020204030204" pitchFamily="34" charset="0"/>
                <a:cs typeface="Times New Roman" panose="02020603050405020304" pitchFamily="18" charset="0"/>
              </a:rPr>
              <a:t>, A., </a:t>
            </a:r>
            <a:r>
              <a:rPr lang="en-US" sz="1200" dirty="0" err="1">
                <a:latin typeface="Calibri" panose="020F0502020204030204" pitchFamily="34" charset="0"/>
                <a:ea typeface="Calibri" panose="020F0502020204030204" pitchFamily="34" charset="0"/>
                <a:cs typeface="Times New Roman" panose="02020603050405020304" pitchFamily="18" charset="0"/>
              </a:rPr>
              <a:t>Flinn</a:t>
            </a:r>
            <a:r>
              <a:rPr lang="en-US" sz="1200" dirty="0">
                <a:latin typeface="Calibri" panose="020F0502020204030204" pitchFamily="34" charset="0"/>
                <a:ea typeface="Calibri" panose="020F0502020204030204" pitchFamily="34" charset="0"/>
                <a:cs typeface="Times New Roman" panose="02020603050405020304" pitchFamily="18" charset="0"/>
              </a:rPr>
              <a:t>, B., </a:t>
            </a:r>
            <a:r>
              <a:rPr lang="en-US" sz="1200" dirty="0" err="1">
                <a:latin typeface="Calibri" panose="020F0502020204030204" pitchFamily="34" charset="0"/>
                <a:ea typeface="Calibri" panose="020F0502020204030204" pitchFamily="34" charset="0"/>
                <a:cs typeface="Times New Roman" panose="02020603050405020304" pitchFamily="18" charset="0"/>
              </a:rPr>
              <a:t>Balsky</a:t>
            </a:r>
            <a:r>
              <a:rPr lang="en-US" sz="1200" dirty="0">
                <a:latin typeface="Calibri" panose="020F0502020204030204" pitchFamily="34" charset="0"/>
                <a:ea typeface="Calibri" panose="020F0502020204030204" pitchFamily="34" charset="0"/>
                <a:cs typeface="Times New Roman" panose="02020603050405020304" pitchFamily="18" charset="0"/>
              </a:rPr>
              <a:t>, T., </a:t>
            </a:r>
            <a:r>
              <a:rPr lang="en-US" sz="1200" dirty="0" err="1">
                <a:latin typeface="Calibri" panose="020F0502020204030204" pitchFamily="34" charset="0"/>
                <a:ea typeface="Calibri" panose="020F0502020204030204" pitchFamily="34" charset="0"/>
                <a:cs typeface="Times New Roman" panose="02020603050405020304" pitchFamily="18" charset="0"/>
              </a:rPr>
              <a:t>Gruman</a:t>
            </a:r>
            <a:r>
              <a:rPr lang="en-US" sz="1200" dirty="0">
                <a:latin typeface="Calibri" panose="020F0502020204030204" pitchFamily="34" charset="0"/>
                <a:ea typeface="Calibri" panose="020F0502020204030204" pitchFamily="34" charset="0"/>
                <a:cs typeface="Times New Roman" panose="02020603050405020304" pitchFamily="18" charset="0"/>
              </a:rPr>
              <a:t>, C.,, &amp; </a:t>
            </a:r>
            <a:r>
              <a:rPr lang="en-US" sz="1200" dirty="0" err="1">
                <a:latin typeface="Calibri" panose="020F0502020204030204" pitchFamily="34" charset="0"/>
                <a:ea typeface="Calibri" panose="020F0502020204030204" pitchFamily="34" charset="0"/>
                <a:cs typeface="Times New Roman" panose="02020603050405020304" pitchFamily="18" charset="0"/>
              </a:rPr>
              <a:t>Rizer</a:t>
            </a:r>
            <a:r>
              <a:rPr lang="en-US" sz="1200" dirty="0">
                <a:latin typeface="Calibri" panose="020F0502020204030204" pitchFamily="34" charset="0"/>
                <a:ea typeface="Calibri" panose="020F0502020204030204" pitchFamily="34" charset="0"/>
                <a:cs typeface="Times New Roman" panose="02020603050405020304" pitchFamily="18" charset="0"/>
              </a:rPr>
              <a:t>, A.M. (2017) Strong, healthy, energized: Striving for a healthy weight in an older lesbian population.  Journal of Women &amp; Aging; 30(1), 10.1080/08952841.2017.1407575 </a:t>
            </a:r>
          </a:p>
        </p:txBody>
      </p:sp>
      <p:sp>
        <p:nvSpPr>
          <p:cNvPr id="6" name="Content Placeholder 2"/>
          <p:cNvSpPr>
            <a:spLocks noGrp="1"/>
          </p:cNvSpPr>
          <p:nvPr>
            <p:ph idx="1"/>
          </p:nvPr>
        </p:nvSpPr>
        <p:spPr>
          <a:xfrm>
            <a:off x="6151417" y="1021643"/>
            <a:ext cx="6040584" cy="4592013"/>
          </a:xfrm>
        </p:spPr>
        <p:txBody>
          <a:bodyPr/>
          <a:lstStyle/>
          <a:p>
            <a:r>
              <a:rPr lang="en-US" sz="2800" dirty="0" smtClean="0"/>
              <a:t>12 Week Single-Arm Lifestyle Intervention</a:t>
            </a:r>
          </a:p>
          <a:p>
            <a:r>
              <a:rPr lang="en-US" sz="2800" dirty="0" smtClean="0"/>
              <a:t>Change in step count </a:t>
            </a:r>
            <a:r>
              <a:rPr lang="en-US" sz="2800" b="1" u="sng" dirty="0" smtClean="0"/>
              <a:t>not reported </a:t>
            </a:r>
            <a:r>
              <a:rPr lang="en-US" sz="2800" dirty="0" smtClean="0"/>
              <a:t>for full sample. </a:t>
            </a:r>
          </a:p>
          <a:p>
            <a:pPr lvl="1"/>
            <a:r>
              <a:rPr lang="en-US" sz="2400" dirty="0" err="1" smtClean="0"/>
              <a:t>Tertile</a:t>
            </a:r>
            <a:r>
              <a:rPr lang="en-US" sz="2400" dirty="0" smtClean="0"/>
              <a:t> analysis: lowest baseline step count, had greatest increase.</a:t>
            </a:r>
          </a:p>
          <a:p>
            <a:r>
              <a:rPr lang="en-US" sz="2800" dirty="0" smtClean="0"/>
              <a:t>No change in weight in full sample</a:t>
            </a:r>
          </a:p>
          <a:p>
            <a:pPr lvl="1"/>
            <a:r>
              <a:rPr lang="en-US" sz="2400" dirty="0" err="1"/>
              <a:t>Tertile</a:t>
            </a:r>
            <a:r>
              <a:rPr lang="en-US" sz="2400" dirty="0"/>
              <a:t> </a:t>
            </a:r>
            <a:r>
              <a:rPr lang="en-US" sz="2400" dirty="0" smtClean="0"/>
              <a:t>analysis: highest baseline body weight, had </a:t>
            </a:r>
            <a:r>
              <a:rPr lang="en-US" sz="2400" dirty="0"/>
              <a:t>greatest </a:t>
            </a:r>
            <a:r>
              <a:rPr lang="en-US" sz="2400" dirty="0" smtClean="0"/>
              <a:t>weight loss.</a:t>
            </a:r>
            <a:endParaRPr lang="en-US" sz="2400" dirty="0"/>
          </a:p>
          <a:p>
            <a:r>
              <a:rPr lang="en-US" sz="2800" dirty="0" smtClean="0"/>
              <a:t>RTM may explain findings</a:t>
            </a:r>
          </a:p>
          <a:p>
            <a:endParaRPr lang="en-US" sz="2800" dirty="0" smtClean="0"/>
          </a:p>
        </p:txBody>
      </p:sp>
      <p:sp>
        <p:nvSpPr>
          <p:cNvPr id="7" name="TextBox 6"/>
          <p:cNvSpPr txBox="1"/>
          <p:nvPr/>
        </p:nvSpPr>
        <p:spPr>
          <a:xfrm>
            <a:off x="0" y="3189012"/>
            <a:ext cx="6127668" cy="1323439"/>
          </a:xfrm>
          <a:prstGeom prst="rect">
            <a:avLst/>
          </a:prstGeom>
          <a:noFill/>
          <a:ln>
            <a:solidFill>
              <a:schemeClr val="tx1"/>
            </a:solidFill>
          </a:ln>
        </p:spPr>
        <p:txBody>
          <a:bodyPr wrap="square" rtlCol="0">
            <a:spAutoFit/>
          </a:bodyPr>
          <a:lstStyle/>
          <a:p>
            <a:r>
              <a:rPr lang="en-US" sz="2000" kern="0" dirty="0" smtClean="0">
                <a:solidFill>
                  <a:srgbClr val="FFFFFF"/>
                </a:solidFill>
                <a:latin typeface="Times New Roman"/>
              </a:rPr>
              <a:t>Concluded that </a:t>
            </a:r>
            <a:r>
              <a:rPr lang="en-US" sz="2000" i="1" kern="0" dirty="0" smtClean="0">
                <a:solidFill>
                  <a:srgbClr val="FFFFFF"/>
                </a:solidFill>
                <a:latin typeface="Times New Roman"/>
              </a:rPr>
              <a:t>“The SHE program was effective in improving health behaviors and short-term health outcomes for the target population of older lesbian and bisexual women”.</a:t>
            </a:r>
            <a:endParaRPr lang="en-US" sz="2000" i="1" kern="0" dirty="0">
              <a:solidFill>
                <a:srgbClr val="FFFFFF"/>
              </a:solidFill>
              <a:latin typeface="Times New Roman"/>
            </a:endParaRPr>
          </a:p>
        </p:txBody>
      </p:sp>
      <p:pic>
        <p:nvPicPr>
          <p:cNvPr id="8" name="Picture 7"/>
          <p:cNvPicPr>
            <a:picLocks noChangeAspect="1"/>
          </p:cNvPicPr>
          <p:nvPr/>
        </p:nvPicPr>
        <p:blipFill>
          <a:blip r:embed="rId3"/>
          <a:stretch>
            <a:fillRect/>
          </a:stretch>
        </p:blipFill>
        <p:spPr>
          <a:xfrm>
            <a:off x="-1" y="1021643"/>
            <a:ext cx="6127669" cy="2167568"/>
          </a:xfrm>
          <a:prstGeom prst="rect">
            <a:avLst/>
          </a:prstGeom>
        </p:spPr>
      </p:pic>
      <p:pic>
        <p:nvPicPr>
          <p:cNvPr id="11" name="Picture 10"/>
          <p:cNvPicPr>
            <a:picLocks noChangeAspect="1"/>
          </p:cNvPicPr>
          <p:nvPr/>
        </p:nvPicPr>
        <p:blipFill>
          <a:blip r:embed="rId4"/>
          <a:stretch>
            <a:fillRect/>
          </a:stretch>
        </p:blipFill>
        <p:spPr>
          <a:xfrm>
            <a:off x="-2" y="4519903"/>
            <a:ext cx="6127669" cy="1295022"/>
          </a:xfrm>
          <a:prstGeom prst="rect">
            <a:avLst/>
          </a:prstGeom>
        </p:spPr>
      </p:pic>
    </p:spTree>
    <p:extLst>
      <p:ext uri="{BB962C8B-B14F-4D97-AF65-F5344CB8AC3E}">
        <p14:creationId xmlns:p14="http://schemas.microsoft.com/office/powerpoint/2010/main" val="3274721760"/>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964" y="537357"/>
            <a:ext cx="6053328" cy="1143000"/>
          </a:xfrm>
        </p:spPr>
        <p:txBody>
          <a:bodyPr/>
          <a:lstStyle/>
          <a:p>
            <a:r>
              <a:rPr lang="en-US" dirty="0"/>
              <a:t>Weight Loss Example</a:t>
            </a:r>
          </a:p>
        </p:txBody>
      </p:sp>
      <p:sp>
        <p:nvSpPr>
          <p:cNvPr id="3" name="TextBox 2"/>
          <p:cNvSpPr txBox="1"/>
          <p:nvPr/>
        </p:nvSpPr>
        <p:spPr>
          <a:xfrm>
            <a:off x="82457" y="6279690"/>
            <a:ext cx="10712825" cy="430887"/>
          </a:xfrm>
          <a:prstGeom prst="rect">
            <a:avLst/>
          </a:prstGeom>
          <a:noFill/>
        </p:spPr>
        <p:txBody>
          <a:bodyPr wrap="square" rtlCol="0">
            <a:spAutoFit/>
          </a:bodyPr>
          <a:lstStyle/>
          <a:p>
            <a:r>
              <a:rPr lang="en-US" sz="1100" dirty="0"/>
              <a:t>Kroeger C.M., Thomas, D.M., Sui, C. O., Allison, D.B. Overlooking Regression to the Mean Leads to Unwarranted Interpretations: Letter Concerning: ”Do Obese and Extremely Obese Patients Lose Weight after Lumbar Spine Fusions? Analysis of a Cohort of 7303 Patients from the Kaiser National Spine Registry.” </a:t>
            </a:r>
            <a:r>
              <a:rPr lang="en-US" sz="1100" i="1" dirty="0"/>
              <a:t>Spine, </a:t>
            </a:r>
            <a:r>
              <a:rPr lang="en-US" sz="1100" dirty="0"/>
              <a:t>43(8):1.</a:t>
            </a:r>
            <a:r>
              <a:rPr lang="en-US" sz="1100" i="1" dirty="0"/>
              <a:t> </a:t>
            </a:r>
            <a:r>
              <a:rPr lang="en-US" sz="1100" dirty="0"/>
              <a:t>2018. </a:t>
            </a:r>
          </a:p>
        </p:txBody>
      </p:sp>
      <p:sp>
        <p:nvSpPr>
          <p:cNvPr id="6" name="Content Placeholder 2"/>
          <p:cNvSpPr>
            <a:spLocks noGrp="1"/>
          </p:cNvSpPr>
          <p:nvPr>
            <p:ph idx="1"/>
          </p:nvPr>
        </p:nvSpPr>
        <p:spPr>
          <a:xfrm>
            <a:off x="188964" y="1841868"/>
            <a:ext cx="6053328" cy="4114800"/>
          </a:xfrm>
        </p:spPr>
        <p:txBody>
          <a:bodyPr/>
          <a:lstStyle/>
          <a:p>
            <a:r>
              <a:rPr lang="en-US" sz="2800" dirty="0"/>
              <a:t>Observed weight loss over 1 year after spinal surgery of: 21% (BMI </a:t>
            </a:r>
            <a:r>
              <a:rPr lang="en-US" sz="2800"/>
              <a:t>≥ 40), </a:t>
            </a:r>
            <a:r>
              <a:rPr lang="en-US" sz="2800" dirty="0"/>
              <a:t>17% (BMI 30-39</a:t>
            </a:r>
            <a:r>
              <a:rPr lang="en-US" sz="2800"/>
              <a:t>), 11</a:t>
            </a:r>
            <a:r>
              <a:rPr lang="en-US" sz="2800" dirty="0"/>
              <a:t>% (BMI &lt; 30</a:t>
            </a:r>
            <a:r>
              <a:rPr lang="en-US" sz="2800"/>
              <a:t>) </a:t>
            </a:r>
          </a:p>
          <a:p>
            <a:r>
              <a:rPr lang="en-US" sz="2800" dirty="0"/>
              <a:t>Categorized participants into groups based on extreme values of BMI at baseline</a:t>
            </a:r>
          </a:p>
          <a:p>
            <a:r>
              <a:rPr lang="en-US" sz="2800" dirty="0"/>
              <a:t>Did not compare findings to a control group</a:t>
            </a:r>
            <a:endParaRPr lang="en-US" sz="1400" dirty="0"/>
          </a:p>
          <a:p>
            <a:r>
              <a:rPr lang="en-US" sz="2800" dirty="0"/>
              <a:t>Results plausibly explainable by RTM</a:t>
            </a:r>
          </a:p>
          <a:p>
            <a:endParaRPr lang="en-US" sz="2800" dirty="0"/>
          </a:p>
        </p:txBody>
      </p:sp>
      <p:sp>
        <p:nvSpPr>
          <p:cNvPr id="7" name="TextBox 6"/>
          <p:cNvSpPr txBox="1"/>
          <p:nvPr/>
        </p:nvSpPr>
        <p:spPr>
          <a:xfrm>
            <a:off x="6431255" y="2509631"/>
            <a:ext cx="5760745" cy="2603790"/>
          </a:xfrm>
          <a:prstGeom prst="rect">
            <a:avLst/>
          </a:prstGeom>
          <a:noFill/>
          <a:ln>
            <a:solidFill>
              <a:schemeClr val="tx1"/>
            </a:solidFill>
          </a:ln>
        </p:spPr>
        <p:txBody>
          <a:bodyPr wrap="square" rtlCol="0">
            <a:spAutoFit/>
          </a:bodyPr>
          <a:lstStyle/>
          <a:p>
            <a:pPr lvl="0">
              <a:spcBef>
                <a:spcPct val="20000"/>
              </a:spcBef>
            </a:pPr>
            <a:r>
              <a:rPr lang="en-US" sz="2100" kern="0" dirty="0">
                <a:solidFill>
                  <a:srgbClr val="FFFFFF"/>
                </a:solidFill>
                <a:latin typeface="Times New Roman"/>
              </a:rPr>
              <a:t>Concluded that </a:t>
            </a:r>
            <a:r>
              <a:rPr lang="en-US" sz="2100" i="1" kern="0" dirty="0">
                <a:solidFill>
                  <a:srgbClr val="FFFFFF"/>
                </a:solidFill>
                <a:latin typeface="Times New Roman"/>
              </a:rPr>
              <a:t>“Obese and extremely obese patients are more likely to lose weight and less likely to gain weight than </a:t>
            </a:r>
            <a:r>
              <a:rPr lang="en-US" sz="2100" i="1" kern="0" dirty="0" err="1">
                <a:solidFill>
                  <a:srgbClr val="FFFFFF"/>
                </a:solidFill>
                <a:latin typeface="Times New Roman"/>
              </a:rPr>
              <a:t>nonobese</a:t>
            </a:r>
            <a:r>
              <a:rPr lang="en-US" sz="2100" i="1" kern="0" dirty="0">
                <a:solidFill>
                  <a:srgbClr val="FFFFFF"/>
                </a:solidFill>
                <a:latin typeface="Times New Roman"/>
              </a:rPr>
              <a:t> patients after lumbar spine fusion surgery.”</a:t>
            </a:r>
          </a:p>
          <a:p>
            <a:pPr lvl="0">
              <a:spcBef>
                <a:spcPct val="20000"/>
              </a:spcBef>
            </a:pPr>
            <a:endParaRPr lang="en-US" sz="1000" i="1" kern="0" dirty="0">
              <a:solidFill>
                <a:srgbClr val="FFFFFF"/>
              </a:solidFill>
              <a:latin typeface="Times New Roman"/>
            </a:endParaRPr>
          </a:p>
          <a:p>
            <a:pPr lvl="0">
              <a:spcBef>
                <a:spcPct val="20000"/>
              </a:spcBef>
            </a:pPr>
            <a:r>
              <a:rPr lang="en-US" sz="2100" kern="0" dirty="0">
                <a:solidFill>
                  <a:srgbClr val="FFFFFF"/>
                </a:solidFill>
                <a:latin typeface="Times New Roman"/>
              </a:rPr>
              <a:t>Also states </a:t>
            </a:r>
            <a:r>
              <a:rPr lang="en-US" sz="2100" i="1" kern="0" dirty="0">
                <a:solidFill>
                  <a:srgbClr val="FFFFFF"/>
                </a:solidFill>
                <a:latin typeface="Times New Roman"/>
              </a:rPr>
              <a:t>“Our results provide additional information that lumbar fusion may play a beneficial role in a postsurgical weight loss plan.”</a:t>
            </a:r>
            <a:endParaRPr lang="en-US" sz="2100" kern="0" dirty="0">
              <a:solidFill>
                <a:srgbClr val="FFFFFF"/>
              </a:solidFill>
              <a:latin typeface="Times New Roman"/>
            </a:endParaRPr>
          </a:p>
        </p:txBody>
      </p:sp>
      <p:pic>
        <p:nvPicPr>
          <p:cNvPr id="9" name="Picture 8">
            <a:extLst>
              <a:ext uri="{FF2B5EF4-FFF2-40B4-BE49-F238E27FC236}">
                <a16:creationId xmlns:a16="http://schemas.microsoft.com/office/drawing/2014/main" xmlns="" id="{CE8034C6-984D-1944-8604-A61D00038A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1255" y="0"/>
            <a:ext cx="5760745" cy="2509631"/>
          </a:xfrm>
          <a:prstGeom prst="rect">
            <a:avLst/>
          </a:prstGeom>
        </p:spPr>
      </p:pic>
    </p:spTree>
    <p:extLst>
      <p:ext uri="{BB962C8B-B14F-4D97-AF65-F5344CB8AC3E}">
        <p14:creationId xmlns:p14="http://schemas.microsoft.com/office/powerpoint/2010/main" val="1977580442"/>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84374"/>
            <a:ext cx="10363200" cy="1143000"/>
          </a:xfrm>
        </p:spPr>
        <p:txBody>
          <a:bodyPr/>
          <a:lstStyle/>
          <a:p>
            <a:r>
              <a:rPr lang="en-US" dirty="0" smtClean="0"/>
              <a:t>Weight Loss Example</a:t>
            </a:r>
            <a:endParaRPr lang="en-US" dirty="0"/>
          </a:p>
        </p:txBody>
      </p:sp>
      <p:sp>
        <p:nvSpPr>
          <p:cNvPr id="4" name="Slide Number Placeholder 3"/>
          <p:cNvSpPr>
            <a:spLocks noGrp="1"/>
          </p:cNvSpPr>
          <p:nvPr>
            <p:ph type="sldNum" sz="quarter" idx="12"/>
          </p:nvPr>
        </p:nvSpPr>
        <p:spPr/>
        <p:txBody>
          <a:bodyPr/>
          <a:lstStyle/>
          <a:p>
            <a:fld id="{15BB00B5-DA7F-481B-A2BF-E2DDDA83158A}" type="slidenum">
              <a:rPr lang="en-US" altLang="en-US" smtClean="0"/>
              <a:pPr/>
              <a:t>13</a:t>
            </a:fld>
            <a:endParaRPr lang="en-US" altLang="en-US" dirty="0"/>
          </a:p>
        </p:txBody>
      </p:sp>
      <p:sp>
        <p:nvSpPr>
          <p:cNvPr id="3" name="TextBox 2"/>
          <p:cNvSpPr txBox="1"/>
          <p:nvPr/>
        </p:nvSpPr>
        <p:spPr>
          <a:xfrm>
            <a:off x="-1" y="6176918"/>
            <a:ext cx="10712825" cy="600164"/>
          </a:xfrm>
          <a:prstGeom prst="rect">
            <a:avLst/>
          </a:prstGeom>
          <a:noFill/>
        </p:spPr>
        <p:txBody>
          <a:bodyPr wrap="square" rtlCol="0">
            <a:spAutoFit/>
          </a:bodyPr>
          <a:lstStyle/>
          <a:p>
            <a:r>
              <a:rPr lang="en-US" sz="1100" dirty="0" smtClean="0"/>
              <a:t>Hannon, B.A., Thomas, D.M.,</a:t>
            </a:r>
            <a:r>
              <a:rPr lang="en-US" sz="1100" dirty="0"/>
              <a:t> </a:t>
            </a:r>
            <a:r>
              <a:rPr lang="en-US" sz="1100" dirty="0" smtClean="0"/>
              <a:t>Sui, C. O., Allison, D.B. Neglecting </a:t>
            </a:r>
            <a:r>
              <a:rPr lang="en-US" sz="1100" dirty="0"/>
              <a:t>Regression to the Mean Continues Leads to Unwarranted Conclusions: Letter Regarding “The magnitude of weight loss induced by metformin </a:t>
            </a:r>
            <a:r>
              <a:rPr lang="en-US" sz="1100" dirty="0" smtClean="0"/>
              <a:t>is independently associated </a:t>
            </a:r>
            <a:r>
              <a:rPr lang="en-US" sz="1100" dirty="0"/>
              <a:t>with BMI at baseline in newly diagnosed type 2 diabetes</a:t>
            </a:r>
            <a:r>
              <a:rPr lang="en-US" sz="1100" dirty="0" smtClean="0"/>
              <a:t>: Post-hoc </a:t>
            </a:r>
            <a:r>
              <a:rPr lang="en-US" sz="1100" dirty="0"/>
              <a:t>analysis from data of a phase IV open-labeled trial” </a:t>
            </a:r>
            <a:r>
              <a:rPr lang="en-US" sz="1100" i="1" dirty="0" smtClean="0"/>
              <a:t>Advances in Clinical and Experimental Medicine, </a:t>
            </a:r>
            <a:r>
              <a:rPr lang="en-US" sz="1100" dirty="0" smtClean="0"/>
              <a:t>2017.</a:t>
            </a:r>
            <a:endParaRPr lang="en-US" sz="1100" dirty="0"/>
          </a:p>
        </p:txBody>
      </p:sp>
      <p:pic>
        <p:nvPicPr>
          <p:cNvPr id="5" name="Picture 4"/>
          <p:cNvPicPr>
            <a:picLocks noChangeAspect="1"/>
          </p:cNvPicPr>
          <p:nvPr/>
        </p:nvPicPr>
        <p:blipFill>
          <a:blip r:embed="rId2"/>
          <a:stretch>
            <a:fillRect/>
          </a:stretch>
        </p:blipFill>
        <p:spPr>
          <a:xfrm>
            <a:off x="6237671" y="1664208"/>
            <a:ext cx="5760746" cy="2552867"/>
          </a:xfrm>
          <a:prstGeom prst="rect">
            <a:avLst/>
          </a:prstGeom>
        </p:spPr>
      </p:pic>
      <p:sp>
        <p:nvSpPr>
          <p:cNvPr id="6" name="Content Placeholder 2"/>
          <p:cNvSpPr>
            <a:spLocks noGrp="1"/>
          </p:cNvSpPr>
          <p:nvPr>
            <p:ph idx="1"/>
          </p:nvPr>
        </p:nvSpPr>
        <p:spPr>
          <a:xfrm>
            <a:off x="82457" y="1332354"/>
            <a:ext cx="5970871" cy="4114800"/>
          </a:xfrm>
        </p:spPr>
        <p:txBody>
          <a:bodyPr/>
          <a:lstStyle/>
          <a:p>
            <a:r>
              <a:rPr lang="en-US" sz="2800" dirty="0" smtClean="0"/>
              <a:t>Observed 2.4 kg weight loss over 16 weeks – but no control group</a:t>
            </a:r>
          </a:p>
          <a:p>
            <a:pPr lvl="1"/>
            <a:r>
              <a:rPr lang="en-US" sz="2400" dirty="0" smtClean="0"/>
              <a:t>Also observed that individuals at higher body weight experienced greater weight loss (</a:t>
            </a:r>
            <a:r>
              <a:rPr lang="en-US" sz="2400" b="1" u="sng" dirty="0" smtClean="0"/>
              <a:t>predictable by RTM</a:t>
            </a:r>
            <a:r>
              <a:rPr lang="en-US" sz="2400" dirty="0" smtClean="0"/>
              <a:t>)</a:t>
            </a:r>
          </a:p>
          <a:p>
            <a:r>
              <a:rPr lang="en-US" sz="2800" dirty="0" smtClean="0"/>
              <a:t>This subgroup analysis finding is a result of RTM, not evidence of Metformin’s efficacy </a:t>
            </a:r>
            <a:r>
              <a:rPr lang="en-US" sz="2800" dirty="0"/>
              <a:t> </a:t>
            </a:r>
            <a:r>
              <a:rPr lang="en-US" sz="2800" dirty="0" smtClean="0"/>
              <a:t>for weight loss</a:t>
            </a:r>
          </a:p>
          <a:p>
            <a:endParaRPr lang="en-US" sz="2800" dirty="0" smtClean="0"/>
          </a:p>
        </p:txBody>
      </p:sp>
      <p:sp>
        <p:nvSpPr>
          <p:cNvPr id="7" name="TextBox 6"/>
          <p:cNvSpPr txBox="1"/>
          <p:nvPr/>
        </p:nvSpPr>
        <p:spPr>
          <a:xfrm>
            <a:off x="6237671" y="4278911"/>
            <a:ext cx="5760745" cy="1015663"/>
          </a:xfrm>
          <a:prstGeom prst="rect">
            <a:avLst/>
          </a:prstGeom>
          <a:noFill/>
          <a:ln>
            <a:solidFill>
              <a:schemeClr val="tx1"/>
            </a:solidFill>
          </a:ln>
        </p:spPr>
        <p:txBody>
          <a:bodyPr wrap="square" rtlCol="0">
            <a:spAutoFit/>
          </a:bodyPr>
          <a:lstStyle/>
          <a:p>
            <a:pPr lvl="0">
              <a:spcBef>
                <a:spcPct val="20000"/>
              </a:spcBef>
            </a:pPr>
            <a:r>
              <a:rPr lang="en-US" sz="2000" kern="0" dirty="0">
                <a:solidFill>
                  <a:srgbClr val="FFFFFF"/>
                </a:solidFill>
                <a:latin typeface="Times New Roman"/>
              </a:rPr>
              <a:t>Concluded that </a:t>
            </a:r>
            <a:r>
              <a:rPr lang="en-US" sz="2000" i="1" kern="0" dirty="0">
                <a:solidFill>
                  <a:srgbClr val="FFFFFF"/>
                </a:solidFill>
                <a:latin typeface="Times New Roman"/>
              </a:rPr>
              <a:t>“Metformin can lead to weight loss gradually in newly-diagnosed type 2 diabetes patients</a:t>
            </a:r>
            <a:r>
              <a:rPr lang="en-US" sz="2000" i="1" kern="0" dirty="0" smtClean="0">
                <a:solidFill>
                  <a:srgbClr val="FFFFFF"/>
                </a:solidFill>
                <a:latin typeface="Times New Roman"/>
              </a:rPr>
              <a:t>.”</a:t>
            </a:r>
            <a:endParaRPr lang="en-US" sz="2000" i="1" kern="0" dirty="0">
              <a:solidFill>
                <a:srgbClr val="FFFFFF"/>
              </a:solidFill>
              <a:latin typeface="Times New Roman"/>
            </a:endParaRPr>
          </a:p>
        </p:txBody>
      </p:sp>
    </p:spTree>
    <p:extLst>
      <p:ext uri="{BB962C8B-B14F-4D97-AF65-F5344CB8AC3E}">
        <p14:creationId xmlns:p14="http://schemas.microsoft.com/office/powerpoint/2010/main" val="170967378"/>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9814" y="166540"/>
            <a:ext cx="10363200" cy="1143000"/>
          </a:xfrm>
        </p:spPr>
        <p:txBody>
          <a:bodyPr/>
          <a:lstStyle/>
          <a:p>
            <a:r>
              <a:rPr lang="en-US" dirty="0" smtClean="0"/>
              <a:t>Uric Acid and HbA1c Reduction Example</a:t>
            </a:r>
            <a:endParaRPr lang="en-US" dirty="0"/>
          </a:p>
        </p:txBody>
      </p:sp>
      <p:sp>
        <p:nvSpPr>
          <p:cNvPr id="4" name="Slide Number Placeholder 3"/>
          <p:cNvSpPr>
            <a:spLocks noGrp="1"/>
          </p:cNvSpPr>
          <p:nvPr>
            <p:ph type="sldNum" sz="quarter" idx="12"/>
          </p:nvPr>
        </p:nvSpPr>
        <p:spPr/>
        <p:txBody>
          <a:bodyPr/>
          <a:lstStyle/>
          <a:p>
            <a:fld id="{15BB00B5-DA7F-481B-A2BF-E2DDDA83158A}" type="slidenum">
              <a:rPr lang="en-US" altLang="en-US" smtClean="0"/>
              <a:pPr/>
              <a:t>14</a:t>
            </a:fld>
            <a:endParaRPr lang="en-US" altLang="en-US" dirty="0"/>
          </a:p>
        </p:txBody>
      </p:sp>
      <p:pic>
        <p:nvPicPr>
          <p:cNvPr id="5" name="Picture 4"/>
          <p:cNvPicPr>
            <a:picLocks noChangeAspect="1"/>
          </p:cNvPicPr>
          <p:nvPr/>
        </p:nvPicPr>
        <p:blipFill rotWithShape="1">
          <a:blip r:embed="rId2"/>
          <a:srcRect l="2517" t="36462" r="6568" b="16222"/>
          <a:stretch/>
        </p:blipFill>
        <p:spPr>
          <a:xfrm>
            <a:off x="113122" y="1068763"/>
            <a:ext cx="6504494" cy="1816036"/>
          </a:xfrm>
          <a:prstGeom prst="rect">
            <a:avLst/>
          </a:prstGeom>
        </p:spPr>
      </p:pic>
      <p:sp>
        <p:nvSpPr>
          <p:cNvPr id="7" name="Content Placeholder 2"/>
          <p:cNvSpPr>
            <a:spLocks noGrp="1"/>
          </p:cNvSpPr>
          <p:nvPr/>
        </p:nvSpPr>
        <p:spPr bwMode="auto">
          <a:xfrm>
            <a:off x="-1" y="2906989"/>
            <a:ext cx="6730739" cy="5633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400" dirty="0" smtClean="0"/>
              <a:t>Reported aggregated outcomes of four clinical trials that examined effects of SGLT-2 inhibitor </a:t>
            </a:r>
            <a:r>
              <a:rPr lang="en-US" sz="2400" dirty="0" err="1" smtClean="0"/>
              <a:t>tofogliflozin</a:t>
            </a:r>
            <a:r>
              <a:rPr lang="en-US" sz="2400" dirty="0" smtClean="0"/>
              <a:t> on HbA1c and uric acid</a:t>
            </a:r>
          </a:p>
          <a:p>
            <a:r>
              <a:rPr lang="en-US" sz="2400" dirty="0" smtClean="0"/>
              <a:t>Divided the pooled sample into quartiles based on HbA1c</a:t>
            </a:r>
          </a:p>
          <a:p>
            <a:r>
              <a:rPr lang="en-US" sz="2400" dirty="0" smtClean="0"/>
              <a:t>Performed pre-post comparisons of HbA1c and uric acid within quartiles </a:t>
            </a:r>
            <a:r>
              <a:rPr lang="en-US" sz="2400" u="sng" dirty="0" smtClean="0"/>
              <a:t>without including a control group</a:t>
            </a:r>
          </a:p>
          <a:p>
            <a:endParaRPr lang="en-US" sz="2400" dirty="0" smtClean="0"/>
          </a:p>
        </p:txBody>
      </p:sp>
      <p:sp>
        <p:nvSpPr>
          <p:cNvPr id="9" name="Right Arrow 8"/>
          <p:cNvSpPr/>
          <p:nvPr/>
        </p:nvSpPr>
        <p:spPr bwMode="auto">
          <a:xfrm>
            <a:off x="6730739" y="1904214"/>
            <a:ext cx="650448" cy="490194"/>
          </a:xfrm>
          <a:prstGeom prst="rightArrow">
            <a:avLst/>
          </a:prstGeom>
          <a:solidFill>
            <a:schemeClr val="tx1"/>
          </a:solidFill>
          <a:ln w="285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smtClean="0">
              <a:ln>
                <a:noFill/>
              </a:ln>
              <a:solidFill>
                <a:schemeClr val="tx1"/>
              </a:solidFill>
              <a:effectLst/>
              <a:latin typeface="Arial" charset="0"/>
            </a:endParaRPr>
          </a:p>
        </p:txBody>
      </p:sp>
      <p:sp>
        <p:nvSpPr>
          <p:cNvPr id="10" name="Content Placeholder 2"/>
          <p:cNvSpPr>
            <a:spLocks noGrp="1"/>
          </p:cNvSpPr>
          <p:nvPr/>
        </p:nvSpPr>
        <p:spPr bwMode="auto">
          <a:xfrm>
            <a:off x="7315200" y="1144179"/>
            <a:ext cx="4722829" cy="195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US" sz="2800" b="1" u="sng" dirty="0" smtClean="0"/>
              <a:t>Conclusions</a:t>
            </a:r>
          </a:p>
          <a:p>
            <a:r>
              <a:rPr lang="en-US" sz="2400" dirty="0" err="1" smtClean="0"/>
              <a:t>Tofogliflozin</a:t>
            </a:r>
            <a:r>
              <a:rPr lang="en-US" sz="2400" dirty="0" smtClean="0"/>
              <a:t> </a:t>
            </a:r>
            <a:r>
              <a:rPr lang="en-US" sz="2400" i="1" dirty="0"/>
              <a:t>caused</a:t>
            </a:r>
            <a:r>
              <a:rPr lang="en-US" sz="2400" dirty="0"/>
              <a:t> greater reductions in HbA1c among individuals with higher </a:t>
            </a:r>
            <a:r>
              <a:rPr lang="en-US" sz="2400" dirty="0" smtClean="0"/>
              <a:t>baseline HbA1c</a:t>
            </a:r>
          </a:p>
          <a:p>
            <a:r>
              <a:rPr lang="en-US" sz="2400" dirty="0" smtClean="0"/>
              <a:t>Serum uric acid levels </a:t>
            </a:r>
            <a:r>
              <a:rPr lang="en-US" sz="2400" i="1" dirty="0" smtClean="0"/>
              <a:t>decreased </a:t>
            </a:r>
            <a:r>
              <a:rPr lang="en-US" sz="2400" dirty="0" smtClean="0"/>
              <a:t>with SGLT-2 inhibitor treatment</a:t>
            </a:r>
          </a:p>
          <a:p>
            <a:endParaRPr lang="en-US" sz="2400" dirty="0"/>
          </a:p>
          <a:p>
            <a:pPr marL="0" indent="0">
              <a:buNone/>
            </a:pPr>
            <a:r>
              <a:rPr lang="en-US" sz="2800" b="1" dirty="0" smtClean="0"/>
              <a:t>RTM is a plausible explanation</a:t>
            </a:r>
          </a:p>
          <a:p>
            <a:pPr marL="0" indent="0">
              <a:buNone/>
            </a:pPr>
            <a:endParaRPr lang="en-US" sz="2400" dirty="0" smtClean="0"/>
          </a:p>
        </p:txBody>
      </p:sp>
      <p:sp>
        <p:nvSpPr>
          <p:cNvPr id="11" name="Rectangle 10"/>
          <p:cNvSpPr/>
          <p:nvPr/>
        </p:nvSpPr>
        <p:spPr>
          <a:xfrm>
            <a:off x="113122" y="6296903"/>
            <a:ext cx="10727703" cy="430887"/>
          </a:xfrm>
          <a:prstGeom prst="rect">
            <a:avLst/>
          </a:prstGeom>
        </p:spPr>
        <p:txBody>
          <a:bodyPr wrap="square">
            <a:spAutoFit/>
          </a:bodyPr>
          <a:lstStyle/>
          <a:p>
            <a:r>
              <a:rPr lang="en-US" sz="1100" dirty="0"/>
              <a:t>Kahathuduwa, C. N., Thomas, D. M., Siu, C., &amp; Allison, D. B. (2018). Unaccounted for Regression to the Mean Renders Conclusion of Article Titled “Uric acid lowering in relation to HbA1c reductions with the SGLT2 inhibitor </a:t>
            </a:r>
            <a:r>
              <a:rPr lang="en-US" sz="1100" dirty="0" err="1"/>
              <a:t>Tofogliflozin</a:t>
            </a:r>
            <a:r>
              <a:rPr lang="en-US" sz="1100" dirty="0"/>
              <a:t>” Unsubstantiated. </a:t>
            </a:r>
            <a:r>
              <a:rPr lang="en-US" sz="1100" i="1" dirty="0"/>
              <a:t>Diabetes, Obesity and </a:t>
            </a:r>
            <a:r>
              <a:rPr lang="en-US" sz="1100" i="1" dirty="0" smtClean="0"/>
              <a:t>Metabolism</a:t>
            </a:r>
            <a:r>
              <a:rPr lang="en-US" sz="1100" dirty="0"/>
              <a:t>; </a:t>
            </a:r>
            <a:r>
              <a:rPr lang="en-US" sz="1100" dirty="0" smtClean="0"/>
              <a:t>10.1111/dom.13323 </a:t>
            </a:r>
            <a:endParaRPr lang="en-US" sz="1100" dirty="0"/>
          </a:p>
        </p:txBody>
      </p:sp>
    </p:spTree>
    <p:extLst>
      <p:ext uri="{BB962C8B-B14F-4D97-AF65-F5344CB8AC3E}">
        <p14:creationId xmlns:p14="http://schemas.microsoft.com/office/powerpoint/2010/main" val="2089129521"/>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9814" y="91124"/>
            <a:ext cx="10363200" cy="1143000"/>
          </a:xfrm>
        </p:spPr>
        <p:txBody>
          <a:bodyPr/>
          <a:lstStyle/>
          <a:p>
            <a:r>
              <a:rPr lang="en-US" dirty="0" smtClean="0"/>
              <a:t>Fitness Training &amp;Weight Loss Example</a:t>
            </a:r>
            <a:endParaRPr lang="en-US" dirty="0"/>
          </a:p>
        </p:txBody>
      </p:sp>
      <p:sp>
        <p:nvSpPr>
          <p:cNvPr id="4" name="Slide Number Placeholder 3"/>
          <p:cNvSpPr>
            <a:spLocks noGrp="1"/>
          </p:cNvSpPr>
          <p:nvPr>
            <p:ph type="sldNum" sz="quarter" idx="12"/>
          </p:nvPr>
        </p:nvSpPr>
        <p:spPr/>
        <p:txBody>
          <a:bodyPr/>
          <a:lstStyle/>
          <a:p>
            <a:fld id="{15BB00B5-DA7F-481B-A2BF-E2DDDA83158A}" type="slidenum">
              <a:rPr lang="en-US" altLang="en-US" smtClean="0"/>
              <a:pPr/>
              <a:t>15</a:t>
            </a:fld>
            <a:endParaRPr lang="en-US" altLang="en-US" dirty="0"/>
          </a:p>
        </p:txBody>
      </p:sp>
      <p:sp>
        <p:nvSpPr>
          <p:cNvPr id="11" name="Rectangle 10"/>
          <p:cNvSpPr/>
          <p:nvPr/>
        </p:nvSpPr>
        <p:spPr>
          <a:xfrm>
            <a:off x="0" y="6388640"/>
            <a:ext cx="10878532" cy="430887"/>
          </a:xfrm>
          <a:prstGeom prst="rect">
            <a:avLst/>
          </a:prstGeom>
        </p:spPr>
        <p:txBody>
          <a:bodyPr wrap="square">
            <a:spAutoFit/>
          </a:bodyPr>
          <a:lstStyle/>
          <a:p>
            <a:r>
              <a:rPr lang="en-US" sz="1100" dirty="0"/>
              <a:t>Kahathuduwa, C. N., Thomas, D. M., Siu, C., &amp; Allison, D. B. (2018). Due to Regression to the Mean, the Published Conclusion of “We Run This City: Impact of a Community–School Fitness Program on Obesity, Health, and Fitness” Regarding Effects on BMI Cannot Be </a:t>
            </a:r>
            <a:r>
              <a:rPr lang="en-US" sz="1100" dirty="0" smtClean="0"/>
              <a:t>Substantiated. Submitted to  </a:t>
            </a:r>
            <a:r>
              <a:rPr lang="en-US" sz="1100" i="1" dirty="0" smtClean="0"/>
              <a:t>Preventing Chronic Disease.</a:t>
            </a:r>
            <a:endParaRPr lang="en-US" sz="1100" dirty="0"/>
          </a:p>
        </p:txBody>
      </p:sp>
      <p:pic>
        <p:nvPicPr>
          <p:cNvPr id="3" name="Picture 2"/>
          <p:cNvPicPr>
            <a:picLocks noChangeAspect="1"/>
          </p:cNvPicPr>
          <p:nvPr/>
        </p:nvPicPr>
        <p:blipFill>
          <a:blip r:embed="rId2"/>
          <a:stretch>
            <a:fillRect/>
          </a:stretch>
        </p:blipFill>
        <p:spPr>
          <a:xfrm>
            <a:off x="0" y="1054217"/>
            <a:ext cx="6389706" cy="2428140"/>
          </a:xfrm>
          <a:prstGeom prst="rect">
            <a:avLst/>
          </a:prstGeom>
        </p:spPr>
      </p:pic>
      <p:sp>
        <p:nvSpPr>
          <p:cNvPr id="12" name="Content Placeholder 2"/>
          <p:cNvSpPr>
            <a:spLocks noGrp="1"/>
          </p:cNvSpPr>
          <p:nvPr/>
        </p:nvSpPr>
        <p:spPr bwMode="auto">
          <a:xfrm>
            <a:off x="137334" y="3650157"/>
            <a:ext cx="6252372" cy="284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500" dirty="0" smtClean="0"/>
              <a:t>Non-experimental pre-post design</a:t>
            </a:r>
          </a:p>
          <a:p>
            <a:r>
              <a:rPr lang="en-US" sz="2500" dirty="0" smtClean="0"/>
              <a:t>No reference (control) group</a:t>
            </a:r>
          </a:p>
          <a:p>
            <a:r>
              <a:rPr lang="en-US" sz="2500" dirty="0" smtClean="0"/>
              <a:t>Pre-post comparisons of BMI percentiles</a:t>
            </a:r>
          </a:p>
          <a:p>
            <a:pPr lvl="1"/>
            <a:r>
              <a:rPr lang="en-US" sz="2400" dirty="0" smtClean="0"/>
              <a:t>Of the entire sample</a:t>
            </a:r>
          </a:p>
          <a:p>
            <a:pPr lvl="1"/>
            <a:r>
              <a:rPr lang="en-US" sz="2400" dirty="0" smtClean="0"/>
              <a:t>Within subgroups defined based on baseline BMI percentile</a:t>
            </a:r>
          </a:p>
        </p:txBody>
      </p:sp>
      <p:sp>
        <p:nvSpPr>
          <p:cNvPr id="13" name="Content Placeholder 2"/>
          <p:cNvSpPr>
            <a:spLocks noGrp="1"/>
          </p:cNvSpPr>
          <p:nvPr/>
        </p:nvSpPr>
        <p:spPr bwMode="auto">
          <a:xfrm>
            <a:off x="113122" y="4637310"/>
            <a:ext cx="5637722" cy="3020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endParaRPr lang="en-US" sz="2600" dirty="0" smtClean="0"/>
          </a:p>
          <a:p>
            <a:endParaRPr lang="en-US" sz="2600" dirty="0" smtClean="0"/>
          </a:p>
        </p:txBody>
      </p:sp>
      <p:sp>
        <p:nvSpPr>
          <p:cNvPr id="14" name="Content Placeholder 2"/>
          <p:cNvSpPr>
            <a:spLocks noGrp="1"/>
          </p:cNvSpPr>
          <p:nvPr/>
        </p:nvSpPr>
        <p:spPr bwMode="auto">
          <a:xfrm>
            <a:off x="6923281" y="1054217"/>
            <a:ext cx="5354895" cy="2254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500" dirty="0" smtClean="0"/>
              <a:t>Significant reduction of mean percentile of BMI only within subgroups with overweight and obesity (not within the entire sample)</a:t>
            </a:r>
          </a:p>
          <a:p>
            <a:endParaRPr lang="en-US" sz="2500" dirty="0" smtClean="0"/>
          </a:p>
        </p:txBody>
      </p:sp>
      <p:sp>
        <p:nvSpPr>
          <p:cNvPr id="15" name="Right Arrow 14"/>
          <p:cNvSpPr/>
          <p:nvPr/>
        </p:nvSpPr>
        <p:spPr bwMode="auto">
          <a:xfrm>
            <a:off x="6461240" y="2108430"/>
            <a:ext cx="759692" cy="499620"/>
          </a:xfrm>
          <a:prstGeom prst="rightArrow">
            <a:avLst/>
          </a:prstGeom>
          <a:solidFill>
            <a:schemeClr val="tx1"/>
          </a:solidFill>
          <a:ln w="285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smtClean="0">
              <a:ln>
                <a:noFill/>
              </a:ln>
              <a:solidFill>
                <a:schemeClr val="tx1"/>
              </a:solidFill>
              <a:effectLst/>
              <a:latin typeface="Arial" charset="0"/>
            </a:endParaRPr>
          </a:p>
        </p:txBody>
      </p:sp>
      <p:sp>
        <p:nvSpPr>
          <p:cNvPr id="18" name="Content Placeholder 2"/>
          <p:cNvSpPr>
            <a:spLocks noGrp="1"/>
          </p:cNvSpPr>
          <p:nvPr/>
        </p:nvSpPr>
        <p:spPr bwMode="auto">
          <a:xfrm>
            <a:off x="6943852" y="3158080"/>
            <a:ext cx="5074763" cy="2254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US" sz="2800" b="1" u="sng" dirty="0" smtClean="0"/>
              <a:t>Conclusion</a:t>
            </a:r>
          </a:p>
          <a:p>
            <a:r>
              <a:rPr lang="en-US" sz="2500" dirty="0" smtClean="0"/>
              <a:t>High rates of obesity could be </a:t>
            </a:r>
            <a:r>
              <a:rPr lang="en-US" sz="2500" i="1" dirty="0" smtClean="0"/>
              <a:t>reduced,</a:t>
            </a:r>
            <a:r>
              <a:rPr lang="en-US" sz="2500" dirty="0" smtClean="0"/>
              <a:t> or at least </a:t>
            </a:r>
            <a:r>
              <a:rPr lang="en-US" sz="2500" i="1" dirty="0" smtClean="0"/>
              <a:t>abated</a:t>
            </a:r>
            <a:r>
              <a:rPr lang="en-US" sz="2500" dirty="0" smtClean="0"/>
              <a:t>, if schools reinstated more frequent physical education programming</a:t>
            </a:r>
          </a:p>
          <a:p>
            <a:endParaRPr lang="en-US" sz="2500" dirty="0"/>
          </a:p>
          <a:p>
            <a:pPr marL="0" indent="0">
              <a:buNone/>
            </a:pPr>
            <a:r>
              <a:rPr lang="en-US" sz="2700" b="1" dirty="0" smtClean="0"/>
              <a:t>RTM is a more likely explanation</a:t>
            </a:r>
            <a:r>
              <a:rPr lang="en-US" sz="2500" dirty="0" smtClean="0"/>
              <a:t> </a:t>
            </a:r>
          </a:p>
          <a:p>
            <a:pPr marL="0" indent="0">
              <a:buNone/>
            </a:pPr>
            <a:endParaRPr lang="en-US" sz="2500" dirty="0"/>
          </a:p>
        </p:txBody>
      </p:sp>
    </p:spTree>
    <p:extLst>
      <p:ext uri="{BB962C8B-B14F-4D97-AF65-F5344CB8AC3E}">
        <p14:creationId xmlns:p14="http://schemas.microsoft.com/office/powerpoint/2010/main" val="3874702575"/>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1885"/>
            <a:ext cx="10363200" cy="1143000"/>
          </a:xfrm>
        </p:spPr>
        <p:txBody>
          <a:bodyPr/>
          <a:lstStyle/>
          <a:p>
            <a:r>
              <a:rPr lang="en-US" sz="3600" dirty="0" smtClean="0"/>
              <a:t>This Issue Also Arises in Other Areas of Research</a:t>
            </a:r>
            <a:endParaRPr lang="en-US" sz="3600" dirty="0"/>
          </a:p>
        </p:txBody>
      </p:sp>
      <p:sp>
        <p:nvSpPr>
          <p:cNvPr id="4" name="Slide Number Placeholder 3"/>
          <p:cNvSpPr>
            <a:spLocks noGrp="1"/>
          </p:cNvSpPr>
          <p:nvPr>
            <p:ph type="sldNum" sz="quarter" idx="12"/>
          </p:nvPr>
        </p:nvSpPr>
        <p:spPr>
          <a:xfrm>
            <a:off x="9374095" y="6248400"/>
            <a:ext cx="2540000" cy="457200"/>
          </a:xfrm>
        </p:spPr>
        <p:txBody>
          <a:bodyPr/>
          <a:lstStyle/>
          <a:p>
            <a:fld id="{15BB00B5-DA7F-481B-A2BF-E2DDDA83158A}" type="slidenum">
              <a:rPr lang="en-US" altLang="en-US" smtClean="0"/>
              <a:pPr/>
              <a:t>16</a:t>
            </a:fld>
            <a:endParaRPr lang="en-US" altLang="en-US" dirty="0"/>
          </a:p>
        </p:txBody>
      </p:sp>
      <p:pic>
        <p:nvPicPr>
          <p:cNvPr id="5" name="Picture 4"/>
          <p:cNvPicPr>
            <a:picLocks noChangeAspect="1"/>
          </p:cNvPicPr>
          <p:nvPr/>
        </p:nvPicPr>
        <p:blipFill>
          <a:blip r:embed="rId2"/>
          <a:stretch>
            <a:fillRect/>
          </a:stretch>
        </p:blipFill>
        <p:spPr>
          <a:xfrm>
            <a:off x="8060394" y="1369360"/>
            <a:ext cx="2889002" cy="5336240"/>
          </a:xfrm>
          <a:prstGeom prst="rect">
            <a:avLst/>
          </a:prstGeom>
        </p:spPr>
      </p:pic>
      <p:pic>
        <p:nvPicPr>
          <p:cNvPr id="6" name="Picture 5"/>
          <p:cNvPicPr>
            <a:picLocks noChangeAspect="1"/>
          </p:cNvPicPr>
          <p:nvPr/>
        </p:nvPicPr>
        <p:blipFill>
          <a:blip r:embed="rId3"/>
          <a:stretch>
            <a:fillRect/>
          </a:stretch>
        </p:blipFill>
        <p:spPr>
          <a:xfrm>
            <a:off x="1885951" y="1369360"/>
            <a:ext cx="5587954" cy="2379850"/>
          </a:xfrm>
          <a:prstGeom prst="rect">
            <a:avLst/>
          </a:prstGeom>
        </p:spPr>
      </p:pic>
      <p:sp>
        <p:nvSpPr>
          <p:cNvPr id="9" name="TextBox 8"/>
          <p:cNvSpPr txBox="1"/>
          <p:nvPr/>
        </p:nvSpPr>
        <p:spPr>
          <a:xfrm>
            <a:off x="977154" y="4064738"/>
            <a:ext cx="6884894" cy="1015663"/>
          </a:xfrm>
          <a:prstGeom prst="rect">
            <a:avLst/>
          </a:prstGeom>
          <a:noFill/>
        </p:spPr>
        <p:txBody>
          <a:bodyPr wrap="square" rtlCol="0">
            <a:spAutoFit/>
          </a:bodyPr>
          <a:lstStyle/>
          <a:p>
            <a:r>
              <a:rPr lang="en-US" sz="2000" dirty="0" smtClean="0"/>
              <a:t>“For households that consumed more than average during the baseline period, the descriptive-norm-only feedback </a:t>
            </a:r>
            <a:r>
              <a:rPr lang="en-US" sz="2000" i="1" dirty="0" smtClean="0"/>
              <a:t>produced</a:t>
            </a:r>
            <a:r>
              <a:rPr lang="en-US" sz="2000" dirty="0" smtClean="0"/>
              <a:t> a significant decrease in energy consumption…”</a:t>
            </a:r>
            <a:endParaRPr lang="en-US" sz="2000" dirty="0"/>
          </a:p>
        </p:txBody>
      </p:sp>
      <p:sp>
        <p:nvSpPr>
          <p:cNvPr id="10" name="TextBox 9"/>
          <p:cNvSpPr txBox="1"/>
          <p:nvPr/>
        </p:nvSpPr>
        <p:spPr>
          <a:xfrm>
            <a:off x="1104405" y="5298854"/>
            <a:ext cx="6884894" cy="1015663"/>
          </a:xfrm>
          <a:prstGeom prst="rect">
            <a:avLst/>
          </a:prstGeom>
          <a:noFill/>
        </p:spPr>
        <p:txBody>
          <a:bodyPr wrap="square" rtlCol="0">
            <a:spAutoFit/>
          </a:bodyPr>
          <a:lstStyle/>
          <a:p>
            <a:r>
              <a:rPr lang="en-US" sz="2000" dirty="0" smtClean="0"/>
              <a:t>“In contrast, for households that were below the mean on baseline energy consumption, the descriptive-norm-only message </a:t>
            </a:r>
            <a:r>
              <a:rPr lang="en-US" sz="2000" i="1" dirty="0" smtClean="0"/>
              <a:t>produced</a:t>
            </a:r>
            <a:r>
              <a:rPr lang="en-US" sz="2000" dirty="0" smtClean="0"/>
              <a:t> an increase in energy consumption…”</a:t>
            </a:r>
            <a:endParaRPr lang="en-US" sz="2000" dirty="0"/>
          </a:p>
        </p:txBody>
      </p:sp>
    </p:spTree>
    <p:extLst>
      <p:ext uri="{BB962C8B-B14F-4D97-AF65-F5344CB8AC3E}">
        <p14:creationId xmlns:p14="http://schemas.microsoft.com/office/powerpoint/2010/main" val="29340453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341" y="116541"/>
            <a:ext cx="11340353" cy="1143000"/>
          </a:xfrm>
        </p:spPr>
        <p:txBody>
          <a:bodyPr/>
          <a:lstStyle/>
          <a:p>
            <a:r>
              <a:rPr lang="en-US" sz="3600" dirty="0" smtClean="0"/>
              <a:t>There Are Those With The Integrity to Acknowledge Errors</a:t>
            </a:r>
            <a:endParaRPr lang="en-US" sz="3600" dirty="0"/>
          </a:p>
        </p:txBody>
      </p:sp>
      <p:sp>
        <p:nvSpPr>
          <p:cNvPr id="4" name="Slide Number Placeholder 3"/>
          <p:cNvSpPr>
            <a:spLocks noGrp="1"/>
          </p:cNvSpPr>
          <p:nvPr>
            <p:ph type="sldNum" sz="quarter" idx="12"/>
          </p:nvPr>
        </p:nvSpPr>
        <p:spPr/>
        <p:txBody>
          <a:bodyPr/>
          <a:lstStyle/>
          <a:p>
            <a:fld id="{15BB00B5-DA7F-481B-A2BF-E2DDDA83158A}" type="slidenum">
              <a:rPr lang="en-US" altLang="en-US" smtClean="0"/>
              <a:pPr/>
              <a:t>17</a:t>
            </a:fld>
            <a:endParaRPr lang="en-US" altLang="en-US" dirty="0"/>
          </a:p>
        </p:txBody>
      </p:sp>
      <p:pic>
        <p:nvPicPr>
          <p:cNvPr id="5" name="Picture 4"/>
          <p:cNvPicPr>
            <a:picLocks noChangeAspect="1"/>
          </p:cNvPicPr>
          <p:nvPr/>
        </p:nvPicPr>
        <p:blipFill>
          <a:blip r:embed="rId2"/>
          <a:stretch>
            <a:fillRect/>
          </a:stretch>
        </p:blipFill>
        <p:spPr>
          <a:xfrm>
            <a:off x="421341" y="1067988"/>
            <a:ext cx="5976657" cy="5637612"/>
          </a:xfrm>
          <a:prstGeom prst="rect">
            <a:avLst/>
          </a:prstGeom>
        </p:spPr>
      </p:pic>
      <p:sp>
        <p:nvSpPr>
          <p:cNvPr id="8" name="Rectangle 7"/>
          <p:cNvSpPr/>
          <p:nvPr/>
        </p:nvSpPr>
        <p:spPr bwMode="auto">
          <a:xfrm>
            <a:off x="609601" y="5674658"/>
            <a:ext cx="2826963" cy="766482"/>
          </a:xfrm>
          <a:prstGeom prst="rect">
            <a:avLst/>
          </a:prstGeom>
          <a:noFill/>
          <a:ln w="38100" cap="flat" cmpd="sng" algn="ctr">
            <a:solidFill>
              <a:srgbClr val="FF0000"/>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smtClean="0">
              <a:ln>
                <a:noFill/>
              </a:ln>
              <a:solidFill>
                <a:schemeClr val="tx1"/>
              </a:solidFill>
              <a:effectLst/>
              <a:latin typeface="Arial" charset="0"/>
            </a:endParaRPr>
          </a:p>
        </p:txBody>
      </p:sp>
      <p:pic>
        <p:nvPicPr>
          <p:cNvPr id="9" name="Picture 8"/>
          <p:cNvPicPr>
            <a:picLocks noChangeAspect="1"/>
          </p:cNvPicPr>
          <p:nvPr/>
        </p:nvPicPr>
        <p:blipFill>
          <a:blip r:embed="rId3"/>
          <a:stretch>
            <a:fillRect/>
          </a:stretch>
        </p:blipFill>
        <p:spPr>
          <a:xfrm>
            <a:off x="7016562" y="1062235"/>
            <a:ext cx="4879601" cy="5643365"/>
          </a:xfrm>
          <a:prstGeom prst="rect">
            <a:avLst/>
          </a:prstGeom>
        </p:spPr>
      </p:pic>
    </p:spTree>
    <p:extLst>
      <p:ext uri="{BB962C8B-B14F-4D97-AF65-F5344CB8AC3E}">
        <p14:creationId xmlns:p14="http://schemas.microsoft.com/office/powerpoint/2010/main" val="20904677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5BB00B5-DA7F-481B-A2BF-E2DDDA83158A}" type="slidenum">
              <a:rPr lang="en-US" altLang="en-US" smtClean="0"/>
              <a:pPr/>
              <a:t>18</a:t>
            </a:fld>
            <a:endParaRPr lang="en-US" altLang="en-US" dirty="0"/>
          </a:p>
        </p:txBody>
      </p:sp>
      <p:graphicFrame>
        <p:nvGraphicFramePr>
          <p:cNvPr id="5" name="Table 4"/>
          <p:cNvGraphicFramePr>
            <a:graphicFrameLocks noGrp="1"/>
          </p:cNvGraphicFramePr>
          <p:nvPr>
            <p:extLst>
              <p:ext uri="{D42A27DB-BD31-4B8C-83A1-F6EECF244321}">
                <p14:modId xmlns:p14="http://schemas.microsoft.com/office/powerpoint/2010/main" val="1579142376"/>
              </p:ext>
            </p:extLst>
          </p:nvPr>
        </p:nvGraphicFramePr>
        <p:xfrm>
          <a:off x="598341" y="1287629"/>
          <a:ext cx="10679259" cy="4828032"/>
        </p:xfrm>
        <a:graphic>
          <a:graphicData uri="http://schemas.openxmlformats.org/drawingml/2006/table">
            <a:tbl>
              <a:tblPr firstRow="1" firstCol="1" bandRow="1">
                <a:tableStyleId>{5C22544A-7EE6-4342-B048-85BDC9FD1C3A}</a:tableStyleId>
              </a:tblPr>
              <a:tblGrid>
                <a:gridCol w="4654794">
                  <a:extLst>
                    <a:ext uri="{9D8B030D-6E8A-4147-A177-3AD203B41FA5}">
                      <a16:colId xmlns:a16="http://schemas.microsoft.com/office/drawing/2014/main" xmlns="" val="2192071409"/>
                    </a:ext>
                  </a:extLst>
                </a:gridCol>
                <a:gridCol w="3135085">
                  <a:extLst>
                    <a:ext uri="{9D8B030D-6E8A-4147-A177-3AD203B41FA5}">
                      <a16:colId xmlns:a16="http://schemas.microsoft.com/office/drawing/2014/main" xmlns="" val="381701861"/>
                    </a:ext>
                  </a:extLst>
                </a:gridCol>
                <a:gridCol w="2889380">
                  <a:extLst>
                    <a:ext uri="{9D8B030D-6E8A-4147-A177-3AD203B41FA5}">
                      <a16:colId xmlns:a16="http://schemas.microsoft.com/office/drawing/2014/main" xmlns="" val="1057937230"/>
                    </a:ext>
                  </a:extLst>
                </a:gridCol>
              </a:tblGrid>
              <a:tr h="232278">
                <a:tc>
                  <a:txBody>
                    <a:bodyPr/>
                    <a:lstStyle/>
                    <a:p>
                      <a:pPr marL="0" marR="0">
                        <a:lnSpc>
                          <a:spcPct val="107000"/>
                        </a:lnSpc>
                        <a:spcBef>
                          <a:spcPts val="600"/>
                        </a:spcBef>
                        <a:spcAft>
                          <a:spcPts val="600"/>
                        </a:spcAft>
                      </a:pPr>
                      <a:r>
                        <a:rPr lang="en-US" sz="1500" dirty="0">
                          <a:effectLst/>
                          <a:latin typeface="Arial" panose="020B0604020202020204" pitchFamily="34" charset="0"/>
                          <a:cs typeface="Arial" panose="020B0604020202020204" pitchFamily="34" charset="0"/>
                        </a:rPr>
                        <a:t>Alternative Hypothesis</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91440" marB="91440"/>
                </a:tc>
                <a:tc>
                  <a:txBody>
                    <a:bodyPr/>
                    <a:lstStyle/>
                    <a:p>
                      <a:pPr marL="0" marR="0">
                        <a:lnSpc>
                          <a:spcPct val="107000"/>
                        </a:lnSpc>
                        <a:spcBef>
                          <a:spcPts val="600"/>
                        </a:spcBef>
                        <a:spcAft>
                          <a:spcPts val="600"/>
                        </a:spcAft>
                      </a:pPr>
                      <a:r>
                        <a:rPr lang="en-US" sz="1500">
                          <a:effectLst/>
                          <a:latin typeface="Arial" panose="020B0604020202020204" pitchFamily="34" charset="0"/>
                          <a:cs typeface="Arial" panose="020B0604020202020204" pitchFamily="34" charset="0"/>
                        </a:rPr>
                        <a:t>Test</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91440" marB="91440"/>
                </a:tc>
                <a:tc>
                  <a:txBody>
                    <a:bodyPr/>
                    <a:lstStyle/>
                    <a:p>
                      <a:pPr marL="0" marR="0">
                        <a:lnSpc>
                          <a:spcPct val="107000"/>
                        </a:lnSpc>
                        <a:spcBef>
                          <a:spcPts val="600"/>
                        </a:spcBef>
                        <a:spcAft>
                          <a:spcPts val="600"/>
                        </a:spcAft>
                      </a:pPr>
                      <a:r>
                        <a:rPr lang="en-US" sz="1500">
                          <a:effectLst/>
                          <a:latin typeface="Arial" panose="020B0604020202020204" pitchFamily="34" charset="0"/>
                          <a:cs typeface="Arial" panose="020B0604020202020204" pitchFamily="34" charset="0"/>
                        </a:rPr>
                        <a:t>Reference(s)</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91440" marB="91440"/>
                </a:tc>
                <a:extLst>
                  <a:ext uri="{0D108BD9-81ED-4DB2-BD59-A6C34878D82A}">
                    <a16:rowId xmlns:a16="http://schemas.microsoft.com/office/drawing/2014/main" xmlns="" val="1006744374"/>
                  </a:ext>
                </a:extLst>
              </a:tr>
              <a:tr h="476578">
                <a:tc>
                  <a:txBody>
                    <a:bodyPr/>
                    <a:lstStyle/>
                    <a:p>
                      <a:pPr marL="0" marR="0">
                        <a:lnSpc>
                          <a:spcPct val="107000"/>
                        </a:lnSpc>
                        <a:spcBef>
                          <a:spcPts val="600"/>
                        </a:spcBef>
                        <a:spcAft>
                          <a:spcPts val="600"/>
                        </a:spcAft>
                      </a:pPr>
                      <a:r>
                        <a:rPr lang="en-US" sz="1500" dirty="0">
                          <a:effectLst/>
                          <a:latin typeface="Arial" panose="020B0604020202020204" pitchFamily="34" charset="0"/>
                          <a:cs typeface="Arial" panose="020B0604020202020204" pitchFamily="34" charset="0"/>
                        </a:rPr>
                        <a:t>H</a:t>
                      </a:r>
                      <a:r>
                        <a:rPr lang="en-US" sz="1500" baseline="-25000" dirty="0">
                          <a:effectLst/>
                          <a:latin typeface="Arial" panose="020B0604020202020204" pitchFamily="34" charset="0"/>
                          <a:cs typeface="Arial" panose="020B0604020202020204" pitchFamily="34" charset="0"/>
                        </a:rPr>
                        <a:t>1,A</a:t>
                      </a:r>
                      <a:r>
                        <a:rPr lang="en-US" sz="1500" dirty="0">
                          <a:effectLst/>
                          <a:latin typeface="Arial" panose="020B0604020202020204" pitchFamily="34" charset="0"/>
                          <a:cs typeface="Arial" panose="020B0604020202020204" pitchFamily="34" charset="0"/>
                        </a:rPr>
                        <a:t>: There is an association of baseline values of the variable (e.g., BMI) with change in the variable</a:t>
                      </a:r>
                      <a:r>
                        <a:rPr lang="en-US" sz="1500" dirty="0" smtClean="0">
                          <a:effectLst/>
                          <a:latin typeface="Arial" panose="020B0604020202020204" pitchFamily="34" charset="0"/>
                          <a:cs typeface="Arial" panose="020B0604020202020204" pitchFamily="34" charset="0"/>
                        </a:rPr>
                        <a:t>.</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91440" marB="91440"/>
                </a:tc>
                <a:tc>
                  <a:txBody>
                    <a:bodyPr/>
                    <a:lstStyle/>
                    <a:p>
                      <a:pPr marL="0" marR="0">
                        <a:lnSpc>
                          <a:spcPct val="107000"/>
                        </a:lnSpc>
                        <a:spcBef>
                          <a:spcPts val="600"/>
                        </a:spcBef>
                        <a:spcAft>
                          <a:spcPts val="600"/>
                        </a:spcAft>
                      </a:pPr>
                      <a:r>
                        <a:rPr lang="en-US" sz="1500">
                          <a:effectLst/>
                          <a:latin typeface="Arial" panose="020B0604020202020204" pitchFamily="34" charset="0"/>
                          <a:cs typeface="Arial" panose="020B0604020202020204" pitchFamily="34" charset="0"/>
                        </a:rPr>
                        <a:t>Ordinary tests of correlation and association. </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91440" marB="91440"/>
                </a:tc>
                <a:tc>
                  <a:txBody>
                    <a:bodyPr/>
                    <a:lstStyle/>
                    <a:p>
                      <a:pPr marL="0" marR="0">
                        <a:lnSpc>
                          <a:spcPct val="107000"/>
                        </a:lnSpc>
                        <a:spcBef>
                          <a:spcPts val="600"/>
                        </a:spcBef>
                        <a:spcAft>
                          <a:spcPts val="600"/>
                        </a:spcAft>
                      </a:pPr>
                      <a:r>
                        <a:rPr lang="en-US" sz="1500">
                          <a:effectLst/>
                          <a:latin typeface="Arial" panose="020B0604020202020204" pitchFamily="34" charset="0"/>
                          <a:cs typeface="Arial" panose="020B0604020202020204" pitchFamily="34" charset="0"/>
                        </a:rPr>
                        <a:t> </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91440" marB="91440"/>
                </a:tc>
                <a:extLst>
                  <a:ext uri="{0D108BD9-81ED-4DB2-BD59-A6C34878D82A}">
                    <a16:rowId xmlns:a16="http://schemas.microsoft.com/office/drawing/2014/main" xmlns="" val="1081040364"/>
                  </a:ext>
                </a:extLst>
              </a:tr>
              <a:tr h="965175">
                <a:tc>
                  <a:txBody>
                    <a:bodyPr/>
                    <a:lstStyle/>
                    <a:p>
                      <a:pPr marL="0" marR="0">
                        <a:lnSpc>
                          <a:spcPct val="107000"/>
                        </a:lnSpc>
                        <a:spcBef>
                          <a:spcPts val="600"/>
                        </a:spcBef>
                        <a:spcAft>
                          <a:spcPts val="600"/>
                        </a:spcAft>
                      </a:pPr>
                      <a:r>
                        <a:rPr lang="en-US" sz="1500" dirty="0">
                          <a:effectLst/>
                          <a:latin typeface="Arial" panose="020B0604020202020204" pitchFamily="34" charset="0"/>
                          <a:cs typeface="Arial" panose="020B0604020202020204" pitchFamily="34" charset="0"/>
                        </a:rPr>
                        <a:t>H</a:t>
                      </a:r>
                      <a:r>
                        <a:rPr lang="en-US" sz="1500" baseline="-25000" dirty="0">
                          <a:effectLst/>
                          <a:latin typeface="Arial" panose="020B0604020202020204" pitchFamily="34" charset="0"/>
                          <a:cs typeface="Arial" panose="020B0604020202020204" pitchFamily="34" charset="0"/>
                        </a:rPr>
                        <a:t>1,B</a:t>
                      </a:r>
                      <a:r>
                        <a:rPr lang="en-US" sz="1500" dirty="0">
                          <a:effectLst/>
                          <a:latin typeface="Arial" panose="020B0604020202020204" pitchFamily="34" charset="0"/>
                          <a:cs typeface="Arial" panose="020B0604020202020204" pitchFamily="34" charset="0"/>
                        </a:rPr>
                        <a:t>: There is a trend toward ‘mediocrity’, i.e., the distribution of the variable has, on average, smaller deviations from the mean at the second time point than it did at the first. </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91440" marB="91440"/>
                </a:tc>
                <a:tc>
                  <a:txBody>
                    <a:bodyPr/>
                    <a:lstStyle/>
                    <a:p>
                      <a:pPr marL="0" marR="0">
                        <a:lnSpc>
                          <a:spcPct val="107000"/>
                        </a:lnSpc>
                        <a:spcBef>
                          <a:spcPts val="600"/>
                        </a:spcBef>
                        <a:spcAft>
                          <a:spcPts val="600"/>
                        </a:spcAft>
                      </a:pPr>
                      <a:r>
                        <a:rPr lang="en-US" sz="1500" dirty="0" smtClean="0">
                          <a:effectLst/>
                          <a:latin typeface="Arial" panose="020B0604020202020204" pitchFamily="34" charset="0"/>
                          <a:cs typeface="Arial" panose="020B0604020202020204" pitchFamily="34" charset="0"/>
                        </a:rPr>
                        <a:t>Tests </a:t>
                      </a:r>
                      <a:r>
                        <a:rPr lang="en-US" sz="1500" dirty="0">
                          <a:effectLst/>
                          <a:latin typeface="Arial" panose="020B0604020202020204" pitchFamily="34" charset="0"/>
                          <a:cs typeface="Arial" panose="020B0604020202020204" pitchFamily="34" charset="0"/>
                        </a:rPr>
                        <a:t>of reduction in variance.</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91440" marB="91440"/>
                </a:tc>
                <a:tc>
                  <a:txBody>
                    <a:bodyPr/>
                    <a:lstStyle/>
                    <a:p>
                      <a:pPr marL="0" marR="0">
                        <a:lnSpc>
                          <a:spcPct val="107000"/>
                        </a:lnSpc>
                        <a:spcBef>
                          <a:spcPts val="600"/>
                        </a:spcBef>
                        <a:spcAft>
                          <a:spcPts val="600"/>
                        </a:spcAft>
                      </a:pPr>
                      <a:r>
                        <a:rPr lang="en-US" sz="1500" dirty="0" err="1">
                          <a:effectLst/>
                          <a:latin typeface="Arial" panose="020B0604020202020204" pitchFamily="34" charset="0"/>
                          <a:cs typeface="Arial" panose="020B0604020202020204" pitchFamily="34" charset="0"/>
                        </a:rPr>
                        <a:t>Hotelling</a:t>
                      </a:r>
                      <a:r>
                        <a:rPr lang="en-US" sz="1500" dirty="0">
                          <a:effectLst/>
                          <a:latin typeface="Arial" panose="020B0604020202020204" pitchFamily="34" charset="0"/>
                          <a:cs typeface="Arial" panose="020B0604020202020204" pitchFamily="34" charset="0"/>
                        </a:rPr>
                        <a:t>, H. (1933). </a:t>
                      </a:r>
                      <a:r>
                        <a:rPr lang="en-US" sz="1500" i="1" dirty="0">
                          <a:effectLst/>
                          <a:latin typeface="Arial" panose="020B0604020202020204" pitchFamily="34" charset="0"/>
                          <a:cs typeface="Arial" panose="020B0604020202020204" pitchFamily="34" charset="0"/>
                        </a:rPr>
                        <a:t>JASA</a:t>
                      </a:r>
                      <a:r>
                        <a:rPr lang="en-US" sz="1500" dirty="0">
                          <a:effectLst/>
                          <a:latin typeface="Arial" panose="020B0604020202020204" pitchFamily="34" charset="0"/>
                          <a:cs typeface="Arial" panose="020B0604020202020204" pitchFamily="34" charset="0"/>
                        </a:rPr>
                        <a:t>.</a:t>
                      </a:r>
                    </a:p>
                    <a:p>
                      <a:pPr marL="0" marR="0">
                        <a:lnSpc>
                          <a:spcPct val="107000"/>
                        </a:lnSpc>
                        <a:spcBef>
                          <a:spcPts val="600"/>
                        </a:spcBef>
                        <a:spcAft>
                          <a:spcPts val="600"/>
                        </a:spcAft>
                      </a:pPr>
                      <a:r>
                        <a:rPr lang="en-US" sz="1500" dirty="0">
                          <a:effectLst/>
                          <a:latin typeface="Arial" panose="020B0604020202020204" pitchFamily="34" charset="0"/>
                          <a:cs typeface="Arial" panose="020B0604020202020204" pitchFamily="34" charset="0"/>
                        </a:rPr>
                        <a:t>Kelly, C., Price, T. D. (2005). </a:t>
                      </a:r>
                      <a:r>
                        <a:rPr lang="en-US" sz="1500" i="1" dirty="0">
                          <a:effectLst/>
                          <a:latin typeface="Arial" panose="020B0604020202020204" pitchFamily="34" charset="0"/>
                          <a:cs typeface="Arial" panose="020B0604020202020204" pitchFamily="34" charset="0"/>
                        </a:rPr>
                        <a:t>The American Naturalist</a:t>
                      </a:r>
                      <a:r>
                        <a:rPr lang="en-US" sz="1500" dirty="0">
                          <a:effectLst/>
                          <a:latin typeface="Arial" panose="020B0604020202020204" pitchFamily="34" charset="0"/>
                          <a:cs typeface="Arial" panose="020B0604020202020204" pitchFamily="34" charset="0"/>
                        </a:rPr>
                        <a:t>.</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91440" marB="91440"/>
                </a:tc>
                <a:extLst>
                  <a:ext uri="{0D108BD9-81ED-4DB2-BD59-A6C34878D82A}">
                    <a16:rowId xmlns:a16="http://schemas.microsoft.com/office/drawing/2014/main" xmlns="" val="377497969"/>
                  </a:ext>
                </a:extLst>
              </a:tr>
              <a:tr h="1209473">
                <a:tc>
                  <a:txBody>
                    <a:bodyPr/>
                    <a:lstStyle/>
                    <a:p>
                      <a:pPr marL="0" marR="0">
                        <a:lnSpc>
                          <a:spcPct val="107000"/>
                        </a:lnSpc>
                        <a:spcBef>
                          <a:spcPts val="600"/>
                        </a:spcBef>
                        <a:spcAft>
                          <a:spcPts val="600"/>
                        </a:spcAft>
                      </a:pPr>
                      <a:r>
                        <a:rPr lang="en-US" sz="1500" dirty="0">
                          <a:effectLst/>
                          <a:latin typeface="Arial" panose="020B0604020202020204" pitchFamily="34" charset="0"/>
                          <a:cs typeface="Arial" panose="020B0604020202020204" pitchFamily="34" charset="0"/>
                        </a:rPr>
                        <a:t>H</a:t>
                      </a:r>
                      <a:r>
                        <a:rPr lang="en-US" sz="1500" baseline="-25000" dirty="0">
                          <a:effectLst/>
                          <a:latin typeface="Arial" panose="020B0604020202020204" pitchFamily="34" charset="0"/>
                          <a:cs typeface="Arial" panose="020B0604020202020204" pitchFamily="34" charset="0"/>
                        </a:rPr>
                        <a:t>1,C</a:t>
                      </a:r>
                      <a:r>
                        <a:rPr lang="en-US" sz="1500" dirty="0">
                          <a:effectLst/>
                          <a:latin typeface="Arial" panose="020B0604020202020204" pitchFamily="34" charset="0"/>
                          <a:cs typeface="Arial" panose="020B0604020202020204" pitchFamily="34" charset="0"/>
                        </a:rPr>
                        <a:t>: There is a decrease [increase] in the mean of a variable among subjects selected to be (on average) above [below] the mean of that variable that cannot be explained solely by RTM under the assumption of a bivariate normal distribution. </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91440" marB="91440"/>
                </a:tc>
                <a:tc>
                  <a:txBody>
                    <a:bodyPr/>
                    <a:lstStyle/>
                    <a:p>
                      <a:pPr marL="0" marR="0">
                        <a:lnSpc>
                          <a:spcPct val="107000"/>
                        </a:lnSpc>
                        <a:spcBef>
                          <a:spcPts val="600"/>
                        </a:spcBef>
                        <a:spcAft>
                          <a:spcPts val="600"/>
                        </a:spcAft>
                      </a:pPr>
                      <a:r>
                        <a:rPr lang="en-US" sz="1500">
                          <a:effectLst/>
                          <a:latin typeface="Arial" panose="020B0604020202020204" pitchFamily="34" charset="0"/>
                          <a:cs typeface="Arial" panose="020B0604020202020204" pitchFamily="34" charset="0"/>
                        </a:rPr>
                        <a:t>Test of whether the parameter estimate </a:t>
                      </a:r>
                      <a:r>
                        <a:rPr lang="en-US" sz="1500">
                          <a:effectLst/>
                          <a:latin typeface="Arial" panose="020B0604020202020204" pitchFamily="34" charset="0"/>
                          <a:cs typeface="Arial" panose="020B0604020202020204" pitchFamily="34" charset="0"/>
                          <a:sym typeface="Symbol" panose="05050102010706020507" pitchFamily="18" charset="2"/>
                        </a:rPr>
                        <a:t></a:t>
                      </a:r>
                      <a:r>
                        <a:rPr lang="en-US" sz="1500">
                          <a:effectLst/>
                          <a:latin typeface="Arial" panose="020B0604020202020204" pitchFamily="34" charset="0"/>
                          <a:cs typeface="Arial" panose="020B0604020202020204" pitchFamily="34" charset="0"/>
                        </a:rPr>
                        <a:t> in the model </a:t>
                      </a:r>
                    </a:p>
                    <a:p>
                      <a:pPr marL="0" marR="0">
                        <a:lnSpc>
                          <a:spcPct val="107000"/>
                        </a:lnSpc>
                        <a:spcBef>
                          <a:spcPts val="600"/>
                        </a:spcBef>
                        <a:spcAft>
                          <a:spcPts val="600"/>
                        </a:spcAft>
                      </a:pPr>
                      <a:r>
                        <a:rPr lang="en-US" sz="1500">
                          <a:effectLst/>
                          <a:latin typeface="Arial" panose="020B0604020202020204" pitchFamily="34" charset="0"/>
                          <a:cs typeface="Arial" panose="020B0604020202020204" pitchFamily="34" charset="0"/>
                        </a:rPr>
                        <a:t>Y</a:t>
                      </a:r>
                      <a:r>
                        <a:rPr lang="en-US" sz="1500" baseline="-25000">
                          <a:effectLst/>
                          <a:latin typeface="Arial" panose="020B0604020202020204" pitchFamily="34" charset="0"/>
                          <a:cs typeface="Arial" panose="020B0604020202020204" pitchFamily="34" charset="0"/>
                        </a:rPr>
                        <a:t>1</a:t>
                      </a:r>
                      <a:r>
                        <a:rPr lang="en-US" sz="1500">
                          <a:effectLst/>
                          <a:latin typeface="Arial" panose="020B0604020202020204" pitchFamily="34" charset="0"/>
                          <a:cs typeface="Arial" panose="020B0604020202020204" pitchFamily="34" charset="0"/>
                        </a:rPr>
                        <a:t>-</a:t>
                      </a:r>
                      <a:r>
                        <a:rPr lang="en-US" sz="1500">
                          <a:effectLst/>
                          <a:latin typeface="Arial" panose="020B0604020202020204" pitchFamily="34" charset="0"/>
                          <a:cs typeface="Arial" panose="020B0604020202020204" pitchFamily="34" charset="0"/>
                          <a:sym typeface="Symbol" panose="05050102010706020507" pitchFamily="18" charset="2"/>
                        </a:rPr>
                        <a:t></a:t>
                      </a:r>
                      <a:r>
                        <a:rPr lang="en-US" sz="1500">
                          <a:effectLst/>
                          <a:latin typeface="Arial" panose="020B0604020202020204" pitchFamily="34" charset="0"/>
                          <a:cs typeface="Arial" panose="020B0604020202020204" pitchFamily="34" charset="0"/>
                        </a:rPr>
                        <a:t> = </a:t>
                      </a:r>
                      <a:r>
                        <a:rPr lang="en-US" sz="1500">
                          <a:effectLst/>
                          <a:latin typeface="Arial" panose="020B0604020202020204" pitchFamily="34" charset="0"/>
                          <a:cs typeface="Arial" panose="020B0604020202020204" pitchFamily="34" charset="0"/>
                          <a:sym typeface="Symbol" panose="05050102010706020507" pitchFamily="18" charset="2"/>
                        </a:rPr>
                        <a:t></a:t>
                      </a:r>
                      <a:r>
                        <a:rPr lang="en-US" sz="1500">
                          <a:effectLst/>
                          <a:latin typeface="Arial" panose="020B0604020202020204" pitchFamily="34" charset="0"/>
                          <a:cs typeface="Arial" panose="020B0604020202020204" pitchFamily="34" charset="0"/>
                        </a:rPr>
                        <a:t>(Y</a:t>
                      </a:r>
                      <a:r>
                        <a:rPr lang="en-US" sz="1500" baseline="-25000">
                          <a:effectLst/>
                          <a:latin typeface="Arial" panose="020B0604020202020204" pitchFamily="34" charset="0"/>
                          <a:cs typeface="Arial" panose="020B0604020202020204" pitchFamily="34" charset="0"/>
                        </a:rPr>
                        <a:t>0</a:t>
                      </a:r>
                      <a:r>
                        <a:rPr lang="en-US" sz="1500">
                          <a:effectLst/>
                          <a:latin typeface="Arial" panose="020B0604020202020204" pitchFamily="34" charset="0"/>
                          <a:cs typeface="Arial" panose="020B0604020202020204" pitchFamily="34" charset="0"/>
                        </a:rPr>
                        <a:t>-</a:t>
                      </a:r>
                      <a:r>
                        <a:rPr lang="en-US" sz="1500">
                          <a:effectLst/>
                          <a:latin typeface="Arial" panose="020B0604020202020204" pitchFamily="34" charset="0"/>
                          <a:cs typeface="Arial" panose="020B0604020202020204" pitchFamily="34" charset="0"/>
                          <a:sym typeface="Symbol" panose="05050102010706020507" pitchFamily="18" charset="2"/>
                        </a:rPr>
                        <a:t></a:t>
                      </a:r>
                      <a:r>
                        <a:rPr lang="en-US" sz="1500">
                          <a:effectLst/>
                          <a:latin typeface="Arial" panose="020B0604020202020204" pitchFamily="34" charset="0"/>
                          <a:cs typeface="Arial" panose="020B0604020202020204" pitchFamily="34" charset="0"/>
                        </a:rPr>
                        <a:t>) + </a:t>
                      </a:r>
                      <a:r>
                        <a:rPr lang="en-US" sz="1500">
                          <a:effectLst/>
                          <a:latin typeface="Arial" panose="020B0604020202020204" pitchFamily="34" charset="0"/>
                          <a:cs typeface="Arial" panose="020B0604020202020204" pitchFamily="34" charset="0"/>
                          <a:sym typeface="Symbol" panose="05050102010706020507" pitchFamily="18" charset="2"/>
                        </a:rPr>
                        <a:t></a:t>
                      </a:r>
                      <a:r>
                        <a:rPr lang="en-US" sz="1500">
                          <a:effectLst/>
                          <a:latin typeface="Arial" panose="020B0604020202020204" pitchFamily="34" charset="0"/>
                          <a:cs typeface="Arial" panose="020B0604020202020204" pitchFamily="34" charset="0"/>
                        </a:rPr>
                        <a:t> is less than 1.0.</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91440" marB="91440"/>
                </a:tc>
                <a:tc>
                  <a:txBody>
                    <a:bodyPr/>
                    <a:lstStyle/>
                    <a:p>
                      <a:pPr marL="0" marR="0">
                        <a:lnSpc>
                          <a:spcPct val="107000"/>
                        </a:lnSpc>
                        <a:spcBef>
                          <a:spcPts val="600"/>
                        </a:spcBef>
                        <a:spcAft>
                          <a:spcPts val="600"/>
                        </a:spcAft>
                      </a:pPr>
                      <a:r>
                        <a:rPr lang="en-US" sz="1500" dirty="0" err="1">
                          <a:effectLst/>
                          <a:latin typeface="Arial" panose="020B0604020202020204" pitchFamily="34" charset="0"/>
                          <a:cs typeface="Arial" panose="020B0604020202020204" pitchFamily="34" charset="0"/>
                        </a:rPr>
                        <a:t>Senn</a:t>
                      </a:r>
                      <a:r>
                        <a:rPr lang="en-US" sz="1500" dirty="0">
                          <a:effectLst/>
                          <a:latin typeface="Arial" panose="020B0604020202020204" pitchFamily="34" charset="0"/>
                          <a:cs typeface="Arial" panose="020B0604020202020204" pitchFamily="34" charset="0"/>
                        </a:rPr>
                        <a:t>, S.J., Brown, R. A., &amp; James, K. E. (1985). </a:t>
                      </a:r>
                      <a:r>
                        <a:rPr lang="en-US" sz="1500" i="1" dirty="0">
                          <a:effectLst/>
                          <a:latin typeface="Arial" panose="020B0604020202020204" pitchFamily="34" charset="0"/>
                          <a:cs typeface="Arial" panose="020B0604020202020204" pitchFamily="34" charset="0"/>
                        </a:rPr>
                        <a:t>Biometrics</a:t>
                      </a:r>
                      <a:r>
                        <a:rPr lang="en-US" sz="1500" dirty="0">
                          <a:effectLst/>
                          <a:latin typeface="Arial" panose="020B0604020202020204" pitchFamily="34" charset="0"/>
                          <a:cs typeface="Arial" panose="020B0604020202020204" pitchFamily="34" charset="0"/>
                        </a:rPr>
                        <a:t>.</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91440" marB="91440"/>
                </a:tc>
                <a:extLst>
                  <a:ext uri="{0D108BD9-81ED-4DB2-BD59-A6C34878D82A}">
                    <a16:rowId xmlns:a16="http://schemas.microsoft.com/office/drawing/2014/main" xmlns="" val="3836645652"/>
                  </a:ext>
                </a:extLst>
              </a:tr>
              <a:tr h="720876">
                <a:tc>
                  <a:txBody>
                    <a:bodyPr/>
                    <a:lstStyle/>
                    <a:p>
                      <a:pPr marL="0" marR="0">
                        <a:lnSpc>
                          <a:spcPct val="107000"/>
                        </a:lnSpc>
                        <a:spcBef>
                          <a:spcPts val="600"/>
                        </a:spcBef>
                        <a:spcAft>
                          <a:spcPts val="600"/>
                        </a:spcAft>
                      </a:pPr>
                      <a:r>
                        <a:rPr lang="en-US" sz="1500" dirty="0" smtClean="0">
                          <a:effectLst/>
                          <a:latin typeface="Arial" panose="020B0604020202020204" pitchFamily="34" charset="0"/>
                          <a:cs typeface="Arial" panose="020B0604020202020204" pitchFamily="34" charset="0"/>
                        </a:rPr>
                        <a:t>H</a:t>
                      </a:r>
                      <a:r>
                        <a:rPr lang="en-US" sz="1500" baseline="-25000" dirty="0" smtClean="0">
                          <a:effectLst/>
                          <a:latin typeface="Arial" panose="020B0604020202020204" pitchFamily="34" charset="0"/>
                          <a:cs typeface="Arial" panose="020B0604020202020204" pitchFamily="34" charset="0"/>
                        </a:rPr>
                        <a:t>1,D</a:t>
                      </a:r>
                      <a:r>
                        <a:rPr lang="en-US" sz="1500" dirty="0" smtClean="0">
                          <a:effectLst/>
                          <a:latin typeface="Arial" panose="020B0604020202020204" pitchFamily="34" charset="0"/>
                          <a:cs typeface="Arial" panose="020B0604020202020204" pitchFamily="34" charset="0"/>
                        </a:rPr>
                        <a:t>: </a:t>
                      </a:r>
                      <a:r>
                        <a:rPr lang="en-US" sz="1500" dirty="0">
                          <a:effectLst/>
                          <a:latin typeface="Arial" panose="020B0604020202020204" pitchFamily="34" charset="0"/>
                          <a:cs typeface="Arial" panose="020B0604020202020204" pitchFamily="34" charset="0"/>
                        </a:rPr>
                        <a:t>An intervention had different effects on change in a variable as a function of the baseline values of that variable.</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91440" marB="91440"/>
                </a:tc>
                <a:tc>
                  <a:txBody>
                    <a:bodyPr/>
                    <a:lstStyle/>
                    <a:p>
                      <a:pPr marL="0" marR="0">
                        <a:lnSpc>
                          <a:spcPct val="107000"/>
                        </a:lnSpc>
                        <a:spcBef>
                          <a:spcPts val="600"/>
                        </a:spcBef>
                        <a:spcAft>
                          <a:spcPts val="600"/>
                        </a:spcAft>
                      </a:pPr>
                      <a:r>
                        <a:rPr lang="en-US" sz="1500">
                          <a:effectLst/>
                          <a:latin typeface="Arial" panose="020B0604020202020204" pitchFamily="34" charset="0"/>
                          <a:cs typeface="Arial" panose="020B0604020202020204" pitchFamily="34" charset="0"/>
                        </a:rPr>
                        <a:t>Tests of interaction between baseline values and treatment with changes as outcomes. </a:t>
                      </a:r>
                      <a:endParaRPr lang="en-US" sz="1500">
                        <a:effectLst/>
                        <a:latin typeface="Arial" panose="020B0604020202020204" pitchFamily="34" charset="0"/>
                        <a:ea typeface="Calibri" panose="020F0502020204030204" pitchFamily="34" charset="0"/>
                        <a:cs typeface="Arial" panose="020B0604020202020204" pitchFamily="34" charset="0"/>
                      </a:endParaRPr>
                    </a:p>
                  </a:txBody>
                  <a:tcPr marL="68580" marR="68580" marT="91440" marB="91440"/>
                </a:tc>
                <a:tc>
                  <a:txBody>
                    <a:bodyPr/>
                    <a:lstStyle/>
                    <a:p>
                      <a:pPr marL="0" marR="0">
                        <a:lnSpc>
                          <a:spcPct val="107000"/>
                        </a:lnSpc>
                        <a:spcBef>
                          <a:spcPts val="600"/>
                        </a:spcBef>
                        <a:spcAft>
                          <a:spcPts val="600"/>
                        </a:spcAft>
                      </a:pPr>
                      <a:r>
                        <a:rPr lang="en-US" sz="1500" dirty="0" smtClean="0">
                          <a:effectLst/>
                          <a:latin typeface="Arial" panose="020B0604020202020204" pitchFamily="34" charset="0"/>
                          <a:cs typeface="Arial" panose="020B0604020202020204" pitchFamily="34" charset="0"/>
                        </a:rPr>
                        <a:t>Allison, D. B. et al. (2009). </a:t>
                      </a:r>
                      <a:r>
                        <a:rPr lang="en-US" sz="1500" i="1" dirty="0" smtClean="0">
                          <a:effectLst/>
                          <a:latin typeface="Arial" panose="020B0604020202020204" pitchFamily="34" charset="0"/>
                          <a:cs typeface="Arial" panose="020B0604020202020204" pitchFamily="34" charset="0"/>
                        </a:rPr>
                        <a:t>Psychiatry Research</a:t>
                      </a:r>
                      <a:r>
                        <a:rPr lang="en-US" sz="1500" dirty="0" smtClean="0">
                          <a:effectLst/>
                          <a:latin typeface="Arial" panose="020B0604020202020204" pitchFamily="34" charset="0"/>
                          <a:cs typeface="Arial" panose="020B0604020202020204" pitchFamily="34" charset="0"/>
                        </a:rPr>
                        <a:t>. George</a:t>
                      </a:r>
                      <a:r>
                        <a:rPr lang="en-US" sz="1500" dirty="0">
                          <a:effectLst/>
                          <a:latin typeface="Arial" panose="020B0604020202020204" pitchFamily="34" charset="0"/>
                          <a:cs typeface="Arial" panose="020B0604020202020204" pitchFamily="34" charset="0"/>
                        </a:rPr>
                        <a:t>, B. et al. (2016). </a:t>
                      </a:r>
                      <a:r>
                        <a:rPr lang="en-US" sz="1500" i="1" dirty="0">
                          <a:effectLst/>
                          <a:latin typeface="Arial" panose="020B0604020202020204" pitchFamily="34" charset="0"/>
                          <a:cs typeface="Arial" panose="020B0604020202020204" pitchFamily="34" charset="0"/>
                        </a:rPr>
                        <a:t>Obesity</a:t>
                      </a:r>
                      <a:r>
                        <a:rPr lang="en-US" sz="1500" dirty="0">
                          <a:effectLst/>
                          <a:latin typeface="Arial" panose="020B0604020202020204" pitchFamily="34" charset="0"/>
                          <a:cs typeface="Arial" panose="020B0604020202020204" pitchFamily="34" charset="0"/>
                        </a:rPr>
                        <a:t>. </a:t>
                      </a:r>
                      <a:endParaRPr lang="en-US" sz="15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91440" marB="91440"/>
                </a:tc>
                <a:extLst>
                  <a:ext uri="{0D108BD9-81ED-4DB2-BD59-A6C34878D82A}">
                    <a16:rowId xmlns:a16="http://schemas.microsoft.com/office/drawing/2014/main" xmlns="" val="1795587886"/>
                  </a:ext>
                </a:extLst>
              </a:tr>
            </a:tbl>
          </a:graphicData>
        </a:graphic>
      </p:graphicFrame>
      <p:sp>
        <p:nvSpPr>
          <p:cNvPr id="6" name="Rectangle 1"/>
          <p:cNvSpPr>
            <a:spLocks noChangeArrowheads="1"/>
          </p:cNvSpPr>
          <p:nvPr/>
        </p:nvSpPr>
        <p:spPr bwMode="auto">
          <a:xfrm>
            <a:off x="598342" y="283006"/>
            <a:ext cx="10995318"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smtClean="0">
                <a:ln>
                  <a:noFill/>
                </a:ln>
                <a:solidFill>
                  <a:schemeClr val="tx2"/>
                </a:solidFill>
                <a:effectLst/>
                <a:ea typeface="Calibri" panose="020F0502020204030204" pitchFamily="34" charset="0"/>
                <a:cs typeface="Arial" panose="020B0604020202020204" pitchFamily="34" charset="0"/>
              </a:rPr>
              <a:t>Testing in the Context of RTM: Different Hypotheses and Tests Often Conflated.</a:t>
            </a:r>
            <a:endParaRPr kumimoji="0" lang="en-US" altLang="en-US" sz="1400" b="0" i="0" u="none" strike="noStrike" cap="none" normalizeH="0" baseline="0" dirty="0" smtClean="0">
              <a:ln>
                <a:noFill/>
              </a:ln>
              <a:solidFill>
                <a:schemeClr val="tx2"/>
              </a:solidFill>
              <a:effectLst/>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smtClean="0">
              <a:ln>
                <a:noFill/>
              </a:ln>
              <a:solidFill>
                <a:schemeClr val="tx2"/>
              </a:solidFill>
              <a:effectLst/>
              <a:cs typeface="Arial" panose="020B0604020202020204" pitchFamily="34" charset="0"/>
            </a:endParaRPr>
          </a:p>
        </p:txBody>
      </p:sp>
    </p:spTree>
    <p:extLst>
      <p:ext uri="{BB962C8B-B14F-4D97-AF65-F5344CB8AC3E}">
        <p14:creationId xmlns:p14="http://schemas.microsoft.com/office/powerpoint/2010/main" val="1047262185"/>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50060" y="251061"/>
            <a:ext cx="10691880" cy="1069620"/>
          </a:xfrm>
          <a:ln>
            <a:solidFill>
              <a:schemeClr val="bg1"/>
            </a:solidFill>
          </a:ln>
        </p:spPr>
        <p:txBody>
          <a:bodyPr>
            <a:noAutofit/>
          </a:bodyPr>
          <a:lstStyle/>
          <a:p>
            <a:r>
              <a:rPr lang="en-US" sz="2279" dirty="0">
                <a:solidFill>
                  <a:schemeClr val="bg1"/>
                </a:solidFill>
              </a:rPr>
              <a:t>Decision Tree for Assessing Whether Regression to the Mean is Leading to Unsubstantiated Conclusions About Intervention Effects in Studies in Which Change in one or More Variables are the Outcomes</a:t>
            </a:r>
            <a:r>
              <a:rPr lang="en-US" sz="2279" baseline="30000" dirty="0">
                <a:solidFill>
                  <a:schemeClr val="bg1"/>
                </a:solidFill>
                <a:sym typeface="Symbol" panose="05050102010706020507" pitchFamily="18" charset="2"/>
              </a:rPr>
              <a:t></a:t>
            </a:r>
            <a:endParaRPr lang="en-US" sz="2279" baseline="30000" dirty="0">
              <a:solidFill>
                <a:schemeClr val="bg1"/>
              </a:solidFill>
            </a:endParaRPr>
          </a:p>
        </p:txBody>
      </p:sp>
      <p:sp>
        <p:nvSpPr>
          <p:cNvPr id="4" name="TextBox 3"/>
          <p:cNvSpPr txBox="1"/>
          <p:nvPr/>
        </p:nvSpPr>
        <p:spPr>
          <a:xfrm>
            <a:off x="1186250" y="1415396"/>
            <a:ext cx="9823703" cy="559897"/>
          </a:xfrm>
          <a:prstGeom prst="rect">
            <a:avLst/>
          </a:prstGeom>
          <a:noFill/>
          <a:ln w="38100">
            <a:solidFill>
              <a:schemeClr val="bg1"/>
            </a:solidFill>
          </a:ln>
        </p:spPr>
        <p:txBody>
          <a:bodyPr wrap="square" rtlCol="0">
            <a:spAutoFit/>
          </a:bodyPr>
          <a:lstStyle/>
          <a:p>
            <a:pPr algn="ctr" defTabSz="434111" eaLnBrk="1" fontAlgn="auto" hangingPunct="1">
              <a:spcBef>
                <a:spcPts val="0"/>
              </a:spcBef>
              <a:spcAft>
                <a:spcPts val="0"/>
              </a:spcAft>
            </a:pPr>
            <a:r>
              <a:rPr lang="en-US" sz="1519" dirty="0">
                <a:solidFill>
                  <a:schemeClr val="bg1"/>
                </a:solidFill>
                <a:latin typeface="Calibri" panose="020F0502020204030204"/>
              </a:rPr>
              <a:t>Were subjects receiving the intervention being studied and/or sampled in such a way that those on one side of the mean were overrepresented (e.g., only including subjects with BMIs above some level)?</a:t>
            </a:r>
          </a:p>
        </p:txBody>
      </p:sp>
      <p:sp>
        <p:nvSpPr>
          <p:cNvPr id="5" name="TextBox 4"/>
          <p:cNvSpPr txBox="1"/>
          <p:nvPr/>
        </p:nvSpPr>
        <p:spPr>
          <a:xfrm>
            <a:off x="3757183" y="2443581"/>
            <a:ext cx="7804133" cy="559897"/>
          </a:xfrm>
          <a:prstGeom prst="rect">
            <a:avLst/>
          </a:prstGeom>
          <a:noFill/>
          <a:ln w="28575">
            <a:solidFill>
              <a:schemeClr val="bg1"/>
            </a:solidFill>
          </a:ln>
        </p:spPr>
        <p:txBody>
          <a:bodyPr wrap="square" rtlCol="0">
            <a:spAutoFit/>
          </a:bodyPr>
          <a:lstStyle/>
          <a:p>
            <a:pPr algn="ctr" defTabSz="434111" eaLnBrk="1" fontAlgn="auto" hangingPunct="1">
              <a:spcBef>
                <a:spcPts val="0"/>
              </a:spcBef>
              <a:spcAft>
                <a:spcPts val="0"/>
              </a:spcAft>
            </a:pPr>
            <a:r>
              <a:rPr lang="en-US" sz="1519" dirty="0">
                <a:solidFill>
                  <a:schemeClr val="bg1"/>
                </a:solidFill>
                <a:latin typeface="Calibri" panose="020F0502020204030204"/>
              </a:rPr>
              <a:t>Was a control group (ideally randomized) included that was sampled in roughly the same way as the intervention group and had roughly the same baseline distribution of the outcome variables? </a:t>
            </a:r>
          </a:p>
        </p:txBody>
      </p:sp>
      <p:sp>
        <p:nvSpPr>
          <p:cNvPr id="9" name="TextBox 8"/>
          <p:cNvSpPr txBox="1"/>
          <p:nvPr/>
        </p:nvSpPr>
        <p:spPr>
          <a:xfrm>
            <a:off x="7534883" y="3402538"/>
            <a:ext cx="4026433" cy="1027461"/>
          </a:xfrm>
          <a:prstGeom prst="rect">
            <a:avLst/>
          </a:prstGeom>
          <a:noFill/>
          <a:ln w="28575">
            <a:solidFill>
              <a:schemeClr val="bg1"/>
            </a:solidFill>
          </a:ln>
        </p:spPr>
        <p:txBody>
          <a:bodyPr wrap="square" rtlCol="0">
            <a:spAutoFit/>
          </a:bodyPr>
          <a:lstStyle/>
          <a:p>
            <a:pPr algn="ctr" defTabSz="434111" eaLnBrk="1" fontAlgn="auto" hangingPunct="1">
              <a:spcBef>
                <a:spcPts val="0"/>
              </a:spcBef>
              <a:spcAft>
                <a:spcPts val="0"/>
              </a:spcAft>
            </a:pPr>
            <a:r>
              <a:rPr lang="en-US" sz="1519" dirty="0">
                <a:solidFill>
                  <a:schemeClr val="bg1"/>
                </a:solidFill>
                <a:latin typeface="Calibri" panose="020F0502020204030204"/>
              </a:rPr>
              <a:t>Are conclusions being drawn as a function of a significance test of the differences in outcomes between the group receiving the intervention and the control group (or subsets thereof)? </a:t>
            </a:r>
          </a:p>
        </p:txBody>
      </p:sp>
      <p:sp>
        <p:nvSpPr>
          <p:cNvPr id="14" name="TextBox 13"/>
          <p:cNvSpPr txBox="1"/>
          <p:nvPr/>
        </p:nvSpPr>
        <p:spPr>
          <a:xfrm>
            <a:off x="10466443" y="4483490"/>
            <a:ext cx="1100340" cy="793679"/>
          </a:xfrm>
          <a:prstGeom prst="rect">
            <a:avLst/>
          </a:prstGeom>
          <a:noFill/>
          <a:ln w="28575">
            <a:solidFill>
              <a:schemeClr val="bg1"/>
            </a:solidFill>
          </a:ln>
        </p:spPr>
        <p:txBody>
          <a:bodyPr wrap="square" rtlCol="0">
            <a:spAutoFit/>
          </a:bodyPr>
          <a:lstStyle/>
          <a:p>
            <a:pPr algn="ctr" defTabSz="434111" eaLnBrk="1" fontAlgn="auto" hangingPunct="1">
              <a:spcBef>
                <a:spcPts val="0"/>
              </a:spcBef>
              <a:spcAft>
                <a:spcPts val="0"/>
              </a:spcAft>
            </a:pPr>
            <a:r>
              <a:rPr lang="en-US" sz="1519" dirty="0">
                <a:solidFill>
                  <a:schemeClr val="bg1"/>
                </a:solidFill>
                <a:latin typeface="Calibri" panose="020F0502020204030204"/>
              </a:rPr>
              <a:t>RTM is not obviously a problem.  </a:t>
            </a:r>
          </a:p>
        </p:txBody>
      </p:sp>
      <p:cxnSp>
        <p:nvCxnSpPr>
          <p:cNvPr id="16" name="Elbow Connector 15"/>
          <p:cNvCxnSpPr/>
          <p:nvPr/>
        </p:nvCxnSpPr>
        <p:spPr>
          <a:xfrm rot="16200000" flipH="1">
            <a:off x="9889851" y="4091443"/>
            <a:ext cx="240306" cy="923810"/>
          </a:xfrm>
          <a:prstGeom prst="bentConnector2">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599711" y="4422737"/>
            <a:ext cx="514285" cy="326115"/>
          </a:xfrm>
          <a:prstGeom prst="rect">
            <a:avLst/>
          </a:prstGeom>
          <a:noFill/>
          <a:ln>
            <a:noFill/>
          </a:ln>
        </p:spPr>
        <p:txBody>
          <a:bodyPr wrap="square" rtlCol="0">
            <a:spAutoFit/>
          </a:bodyPr>
          <a:lstStyle/>
          <a:p>
            <a:pPr defTabSz="434111" eaLnBrk="1" fontAlgn="auto" hangingPunct="1">
              <a:spcBef>
                <a:spcPts val="0"/>
              </a:spcBef>
              <a:spcAft>
                <a:spcPts val="0"/>
              </a:spcAft>
            </a:pPr>
            <a:r>
              <a:rPr lang="en-US" sz="1519" dirty="0">
                <a:solidFill>
                  <a:schemeClr val="bg1"/>
                </a:solidFill>
                <a:latin typeface="Calibri" panose="020F0502020204030204"/>
              </a:rPr>
              <a:t>Yes</a:t>
            </a:r>
          </a:p>
        </p:txBody>
      </p:sp>
      <p:sp>
        <p:nvSpPr>
          <p:cNvPr id="19" name="TextBox 18"/>
          <p:cNvSpPr txBox="1"/>
          <p:nvPr/>
        </p:nvSpPr>
        <p:spPr>
          <a:xfrm>
            <a:off x="4510988" y="4793131"/>
            <a:ext cx="4652574" cy="1495025"/>
          </a:xfrm>
          <a:prstGeom prst="rect">
            <a:avLst/>
          </a:prstGeom>
          <a:noFill/>
          <a:ln w="28575">
            <a:solidFill>
              <a:schemeClr val="bg1"/>
            </a:solidFill>
          </a:ln>
        </p:spPr>
        <p:txBody>
          <a:bodyPr wrap="square" rtlCol="0">
            <a:spAutoFit/>
          </a:bodyPr>
          <a:lstStyle/>
          <a:p>
            <a:pPr algn="ctr" defTabSz="434111" eaLnBrk="1" fontAlgn="auto" hangingPunct="1">
              <a:spcBef>
                <a:spcPts val="0"/>
              </a:spcBef>
              <a:spcAft>
                <a:spcPts val="0"/>
              </a:spcAft>
            </a:pPr>
            <a:r>
              <a:rPr lang="en-US" sz="1519" dirty="0">
                <a:solidFill>
                  <a:schemeClr val="bg1"/>
                </a:solidFill>
                <a:latin typeface="Calibri" panose="020F0502020204030204"/>
              </a:rPr>
              <a:t>Are conclusions being drawn by conducting a significance test of change from baseline in the intervention group and a separate significance test of change from baseline in the control group (or subsets thereof) and declaring an effect if the result is significant in the intervention group, but not in the control group?</a:t>
            </a:r>
          </a:p>
        </p:txBody>
      </p:sp>
      <p:cxnSp>
        <p:nvCxnSpPr>
          <p:cNvPr id="21" name="Elbow Connector 20"/>
          <p:cNvCxnSpPr/>
          <p:nvPr/>
        </p:nvCxnSpPr>
        <p:spPr>
          <a:xfrm rot="10800000" flipV="1">
            <a:off x="8132788" y="4673878"/>
            <a:ext cx="1414512" cy="111579"/>
          </a:xfrm>
          <a:prstGeom prst="bentConnector3">
            <a:avLst>
              <a:gd name="adj1" fmla="val 100217"/>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9547302" y="5330249"/>
            <a:ext cx="2014015" cy="1261243"/>
          </a:xfrm>
          <a:prstGeom prst="rect">
            <a:avLst/>
          </a:prstGeom>
          <a:noFill/>
          <a:ln w="28575">
            <a:solidFill>
              <a:schemeClr val="bg1"/>
            </a:solidFill>
          </a:ln>
        </p:spPr>
        <p:txBody>
          <a:bodyPr wrap="square" rtlCol="0">
            <a:spAutoFit/>
          </a:bodyPr>
          <a:lstStyle/>
          <a:p>
            <a:pPr algn="ctr" defTabSz="434111" eaLnBrk="1" fontAlgn="auto" hangingPunct="1">
              <a:spcBef>
                <a:spcPts val="0"/>
              </a:spcBef>
              <a:spcAft>
                <a:spcPts val="0"/>
              </a:spcAft>
            </a:pPr>
            <a:r>
              <a:rPr lang="en-US" sz="1519" dirty="0">
                <a:solidFill>
                  <a:schemeClr val="bg1"/>
                </a:solidFill>
                <a:latin typeface="Calibri" panose="020F0502020204030204"/>
              </a:rPr>
              <a:t>Authors are making the so-called DINS error (George et al., 2016*) which could be exacerbated by RTM. </a:t>
            </a:r>
          </a:p>
        </p:txBody>
      </p:sp>
      <p:sp>
        <p:nvSpPr>
          <p:cNvPr id="27" name="TextBox 26"/>
          <p:cNvSpPr txBox="1"/>
          <p:nvPr/>
        </p:nvSpPr>
        <p:spPr>
          <a:xfrm>
            <a:off x="9133617" y="5644783"/>
            <a:ext cx="891642" cy="326115"/>
          </a:xfrm>
          <a:prstGeom prst="rect">
            <a:avLst/>
          </a:prstGeom>
          <a:noFill/>
          <a:ln>
            <a:noFill/>
          </a:ln>
        </p:spPr>
        <p:txBody>
          <a:bodyPr wrap="square" rtlCol="0">
            <a:spAutoFit/>
          </a:bodyPr>
          <a:lstStyle/>
          <a:p>
            <a:pPr defTabSz="434111" eaLnBrk="1" fontAlgn="auto" hangingPunct="1">
              <a:spcBef>
                <a:spcPts val="0"/>
              </a:spcBef>
              <a:spcAft>
                <a:spcPts val="0"/>
              </a:spcAft>
            </a:pPr>
            <a:r>
              <a:rPr lang="en-US" sz="1519" dirty="0">
                <a:solidFill>
                  <a:schemeClr val="bg1"/>
                </a:solidFill>
                <a:latin typeface="Calibri" panose="020F0502020204030204"/>
              </a:rPr>
              <a:t>Yes</a:t>
            </a:r>
          </a:p>
        </p:txBody>
      </p:sp>
      <p:cxnSp>
        <p:nvCxnSpPr>
          <p:cNvPr id="31" name="Elbow Connector 30"/>
          <p:cNvCxnSpPr>
            <a:endCxn id="67" idx="3"/>
          </p:cNvCxnSpPr>
          <p:nvPr/>
        </p:nvCxnSpPr>
        <p:spPr>
          <a:xfrm rot="10800000" flipV="1">
            <a:off x="7789095" y="6291117"/>
            <a:ext cx="569874" cy="199437"/>
          </a:xfrm>
          <a:prstGeom prst="bentConnector3">
            <a:avLst>
              <a:gd name="adj1" fmla="val 50000"/>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059530" y="6291116"/>
            <a:ext cx="612547" cy="326115"/>
          </a:xfrm>
          <a:prstGeom prst="rect">
            <a:avLst/>
          </a:prstGeom>
          <a:noFill/>
          <a:ln>
            <a:noFill/>
          </a:ln>
        </p:spPr>
        <p:txBody>
          <a:bodyPr wrap="square" rtlCol="0">
            <a:spAutoFit/>
          </a:bodyPr>
          <a:lstStyle/>
          <a:p>
            <a:pPr defTabSz="434111" eaLnBrk="1" fontAlgn="auto" hangingPunct="1">
              <a:spcBef>
                <a:spcPts val="0"/>
              </a:spcBef>
              <a:spcAft>
                <a:spcPts val="0"/>
              </a:spcAft>
            </a:pPr>
            <a:r>
              <a:rPr lang="en-US" sz="1519" dirty="0">
                <a:solidFill>
                  <a:schemeClr val="bg1"/>
                </a:solidFill>
                <a:latin typeface="Calibri" panose="020F0502020204030204"/>
              </a:rPr>
              <a:t>No</a:t>
            </a:r>
          </a:p>
        </p:txBody>
      </p:sp>
      <p:sp>
        <p:nvSpPr>
          <p:cNvPr id="35" name="TextBox 34"/>
          <p:cNvSpPr txBox="1"/>
          <p:nvPr/>
        </p:nvSpPr>
        <p:spPr>
          <a:xfrm>
            <a:off x="4122857" y="3152935"/>
            <a:ext cx="3277530" cy="1027461"/>
          </a:xfrm>
          <a:prstGeom prst="rect">
            <a:avLst/>
          </a:prstGeom>
          <a:noFill/>
          <a:ln w="28575">
            <a:solidFill>
              <a:schemeClr val="bg1"/>
            </a:solidFill>
          </a:ln>
        </p:spPr>
        <p:txBody>
          <a:bodyPr wrap="square" rtlCol="0">
            <a:spAutoFit/>
          </a:bodyPr>
          <a:lstStyle/>
          <a:p>
            <a:pPr algn="ctr" defTabSz="434111" eaLnBrk="1" fontAlgn="auto" hangingPunct="1">
              <a:spcBef>
                <a:spcPts val="0"/>
              </a:spcBef>
              <a:spcAft>
                <a:spcPts val="0"/>
              </a:spcAft>
            </a:pPr>
            <a:r>
              <a:rPr lang="en-US" sz="1519" dirty="0">
                <a:solidFill>
                  <a:schemeClr val="bg1"/>
                </a:solidFill>
                <a:latin typeface="Calibri" panose="020F0502020204030204"/>
              </a:rPr>
              <a:t>Are conclusions being drawn by testing for the significance in change from baseline in the intervention group (or subsets of the intervention group)? </a:t>
            </a:r>
          </a:p>
        </p:txBody>
      </p:sp>
      <p:sp>
        <p:nvSpPr>
          <p:cNvPr id="36" name="TextBox 35"/>
          <p:cNvSpPr txBox="1"/>
          <p:nvPr/>
        </p:nvSpPr>
        <p:spPr>
          <a:xfrm>
            <a:off x="2829512" y="5040998"/>
            <a:ext cx="1570548" cy="1027461"/>
          </a:xfrm>
          <a:prstGeom prst="rect">
            <a:avLst/>
          </a:prstGeom>
          <a:noFill/>
          <a:ln w="28575">
            <a:solidFill>
              <a:schemeClr val="bg1"/>
            </a:solidFill>
          </a:ln>
        </p:spPr>
        <p:txBody>
          <a:bodyPr wrap="square" rtlCol="0">
            <a:spAutoFit/>
          </a:bodyPr>
          <a:lstStyle/>
          <a:p>
            <a:pPr algn="ctr" defTabSz="434111" eaLnBrk="1" fontAlgn="auto" hangingPunct="1">
              <a:spcBef>
                <a:spcPts val="0"/>
              </a:spcBef>
              <a:spcAft>
                <a:spcPts val="0"/>
              </a:spcAft>
            </a:pPr>
            <a:r>
              <a:rPr lang="en-US" sz="1519" dirty="0">
                <a:solidFill>
                  <a:schemeClr val="bg1"/>
                </a:solidFill>
                <a:latin typeface="Calibri" panose="020F0502020204030204"/>
              </a:rPr>
              <a:t>RTM is a problem and could be creating spurious conclusions.  </a:t>
            </a:r>
          </a:p>
        </p:txBody>
      </p:sp>
      <p:sp>
        <p:nvSpPr>
          <p:cNvPr id="42" name="TextBox 41"/>
          <p:cNvSpPr txBox="1"/>
          <p:nvPr/>
        </p:nvSpPr>
        <p:spPr>
          <a:xfrm>
            <a:off x="3850428" y="4180896"/>
            <a:ext cx="606601" cy="326115"/>
          </a:xfrm>
          <a:prstGeom prst="rect">
            <a:avLst/>
          </a:prstGeom>
          <a:noFill/>
          <a:ln>
            <a:noFill/>
          </a:ln>
        </p:spPr>
        <p:txBody>
          <a:bodyPr wrap="square" rtlCol="0">
            <a:spAutoFit/>
          </a:bodyPr>
          <a:lstStyle/>
          <a:p>
            <a:pPr defTabSz="434111" eaLnBrk="1" fontAlgn="auto" hangingPunct="1">
              <a:spcBef>
                <a:spcPts val="0"/>
              </a:spcBef>
              <a:spcAft>
                <a:spcPts val="0"/>
              </a:spcAft>
            </a:pPr>
            <a:r>
              <a:rPr lang="en-US" sz="1519" dirty="0">
                <a:solidFill>
                  <a:schemeClr val="bg1"/>
                </a:solidFill>
                <a:latin typeface="Calibri" panose="020F0502020204030204"/>
              </a:rPr>
              <a:t>Yes</a:t>
            </a:r>
          </a:p>
        </p:txBody>
      </p:sp>
      <p:sp>
        <p:nvSpPr>
          <p:cNvPr id="43" name="TextBox 42"/>
          <p:cNvSpPr txBox="1"/>
          <p:nvPr/>
        </p:nvSpPr>
        <p:spPr>
          <a:xfrm>
            <a:off x="2828737" y="4571190"/>
            <a:ext cx="1021689" cy="326115"/>
          </a:xfrm>
          <a:prstGeom prst="rect">
            <a:avLst/>
          </a:prstGeom>
          <a:noFill/>
          <a:ln w="28575">
            <a:solidFill>
              <a:schemeClr val="bg1"/>
            </a:solidFill>
          </a:ln>
        </p:spPr>
        <p:txBody>
          <a:bodyPr wrap="square" rtlCol="0">
            <a:spAutoFit/>
          </a:bodyPr>
          <a:lstStyle/>
          <a:p>
            <a:pPr algn="ctr" defTabSz="434111" eaLnBrk="1" fontAlgn="auto" hangingPunct="1">
              <a:spcBef>
                <a:spcPts val="0"/>
              </a:spcBef>
              <a:spcAft>
                <a:spcPts val="0"/>
              </a:spcAft>
            </a:pPr>
            <a:r>
              <a:rPr lang="en-US" sz="1519" dirty="0">
                <a:solidFill>
                  <a:schemeClr val="bg1"/>
                </a:solidFill>
                <a:latin typeface="Calibri" panose="020F0502020204030204"/>
              </a:rPr>
              <a:t>Unclear.</a:t>
            </a:r>
          </a:p>
        </p:txBody>
      </p:sp>
      <p:cxnSp>
        <p:nvCxnSpPr>
          <p:cNvPr id="45" name="Elbow Connector 44"/>
          <p:cNvCxnSpPr>
            <a:endCxn id="43" idx="0"/>
          </p:cNvCxnSpPr>
          <p:nvPr/>
        </p:nvCxnSpPr>
        <p:spPr>
          <a:xfrm rot="10800000" flipV="1">
            <a:off x="3339584" y="4001580"/>
            <a:ext cx="780299" cy="569610"/>
          </a:xfrm>
          <a:prstGeom prst="bentConnector2">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2991430" y="4180896"/>
            <a:ext cx="468499" cy="326115"/>
          </a:xfrm>
          <a:prstGeom prst="rect">
            <a:avLst/>
          </a:prstGeom>
          <a:noFill/>
          <a:ln>
            <a:noFill/>
          </a:ln>
        </p:spPr>
        <p:txBody>
          <a:bodyPr wrap="square" rtlCol="0">
            <a:spAutoFit/>
          </a:bodyPr>
          <a:lstStyle/>
          <a:p>
            <a:pPr defTabSz="434111" eaLnBrk="1" fontAlgn="auto" hangingPunct="1">
              <a:spcBef>
                <a:spcPts val="0"/>
              </a:spcBef>
              <a:spcAft>
                <a:spcPts val="0"/>
              </a:spcAft>
            </a:pPr>
            <a:r>
              <a:rPr lang="en-US" sz="1519" dirty="0">
                <a:solidFill>
                  <a:schemeClr val="bg1"/>
                </a:solidFill>
                <a:latin typeface="Calibri" panose="020F0502020204030204"/>
              </a:rPr>
              <a:t>No</a:t>
            </a:r>
          </a:p>
        </p:txBody>
      </p:sp>
      <p:grpSp>
        <p:nvGrpSpPr>
          <p:cNvPr id="335" name="Group 334"/>
          <p:cNvGrpSpPr/>
          <p:nvPr/>
        </p:nvGrpSpPr>
        <p:grpSpPr>
          <a:xfrm>
            <a:off x="1701089" y="1950458"/>
            <a:ext cx="6962641" cy="509553"/>
            <a:chOff x="1467099" y="1963182"/>
            <a:chExt cx="7333337" cy="536682"/>
          </a:xfrm>
        </p:grpSpPr>
        <p:cxnSp>
          <p:nvCxnSpPr>
            <p:cNvPr id="7" name="Elbow Connector 6"/>
            <p:cNvCxnSpPr/>
            <p:nvPr/>
          </p:nvCxnSpPr>
          <p:spPr>
            <a:xfrm rot="16200000" flipH="1">
              <a:off x="7175481" y="874909"/>
              <a:ext cx="536682" cy="2713228"/>
            </a:xfrm>
            <a:prstGeom prst="bentConnector3">
              <a:avLst>
                <a:gd name="adj1" fmla="val 51549"/>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799910" y="1973458"/>
              <a:ext cx="587481" cy="343478"/>
            </a:xfrm>
            <a:prstGeom prst="rect">
              <a:avLst/>
            </a:prstGeom>
            <a:noFill/>
            <a:ln>
              <a:noFill/>
            </a:ln>
          </p:spPr>
          <p:txBody>
            <a:bodyPr wrap="square" rtlCol="0">
              <a:spAutoFit/>
            </a:bodyPr>
            <a:lstStyle>
              <a:defPPr>
                <a:defRPr lang="en-US"/>
              </a:defPPr>
              <a:lvl1pPr>
                <a:defRPr sz="1600"/>
              </a:lvl1pPr>
            </a:lstStyle>
            <a:p>
              <a:pPr defTabSz="434111" eaLnBrk="1" fontAlgn="auto" hangingPunct="1">
                <a:spcBef>
                  <a:spcPts val="0"/>
                </a:spcBef>
                <a:spcAft>
                  <a:spcPts val="0"/>
                </a:spcAft>
              </a:pPr>
              <a:r>
                <a:rPr lang="en-US" sz="1519" dirty="0">
                  <a:solidFill>
                    <a:schemeClr val="bg1"/>
                  </a:solidFill>
                  <a:latin typeface="Calibri" panose="020F0502020204030204"/>
                </a:rPr>
                <a:t>Yes</a:t>
              </a:r>
            </a:p>
          </p:txBody>
        </p:sp>
        <p:cxnSp>
          <p:nvCxnSpPr>
            <p:cNvPr id="49" name="Elbow Connector 48"/>
            <p:cNvCxnSpPr/>
            <p:nvPr/>
          </p:nvCxnSpPr>
          <p:spPr>
            <a:xfrm rot="10800000" flipV="1">
              <a:off x="1467099" y="2234530"/>
              <a:ext cx="4614490" cy="204022"/>
            </a:xfrm>
            <a:prstGeom prst="bentConnector2">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397613" y="1973458"/>
              <a:ext cx="566353" cy="343478"/>
            </a:xfrm>
            <a:prstGeom prst="rect">
              <a:avLst/>
            </a:prstGeom>
            <a:noFill/>
            <a:ln>
              <a:noFill/>
            </a:ln>
          </p:spPr>
          <p:txBody>
            <a:bodyPr wrap="square" rtlCol="0">
              <a:spAutoFit/>
            </a:bodyPr>
            <a:lstStyle/>
            <a:p>
              <a:pPr defTabSz="434111" eaLnBrk="1" fontAlgn="auto" hangingPunct="1">
                <a:spcBef>
                  <a:spcPts val="0"/>
                </a:spcBef>
                <a:spcAft>
                  <a:spcPts val="0"/>
                </a:spcAft>
              </a:pPr>
              <a:r>
                <a:rPr lang="en-US" sz="1519" dirty="0">
                  <a:solidFill>
                    <a:schemeClr val="bg1"/>
                  </a:solidFill>
                  <a:latin typeface="Calibri" panose="020F0502020204030204"/>
                </a:rPr>
                <a:t>No</a:t>
              </a:r>
            </a:p>
          </p:txBody>
        </p:sp>
      </p:grpSp>
      <p:sp>
        <p:nvSpPr>
          <p:cNvPr id="54" name="TextBox 53"/>
          <p:cNvSpPr txBox="1"/>
          <p:nvPr/>
        </p:nvSpPr>
        <p:spPr>
          <a:xfrm>
            <a:off x="1243976" y="4574647"/>
            <a:ext cx="891642" cy="326115"/>
          </a:xfrm>
          <a:prstGeom prst="rect">
            <a:avLst/>
          </a:prstGeom>
          <a:noFill/>
          <a:ln>
            <a:noFill/>
          </a:ln>
        </p:spPr>
        <p:txBody>
          <a:bodyPr wrap="square" rtlCol="0">
            <a:spAutoFit/>
          </a:bodyPr>
          <a:lstStyle/>
          <a:p>
            <a:pPr defTabSz="434111" eaLnBrk="1" fontAlgn="auto" hangingPunct="1">
              <a:spcBef>
                <a:spcPts val="0"/>
              </a:spcBef>
              <a:spcAft>
                <a:spcPts val="0"/>
              </a:spcAft>
            </a:pPr>
            <a:r>
              <a:rPr lang="en-US" sz="1519" dirty="0">
                <a:solidFill>
                  <a:schemeClr val="bg1"/>
                </a:solidFill>
                <a:latin typeface="Calibri" panose="020F0502020204030204"/>
              </a:rPr>
              <a:t>No</a:t>
            </a:r>
          </a:p>
        </p:txBody>
      </p:sp>
      <p:sp>
        <p:nvSpPr>
          <p:cNvPr id="57" name="TextBox 56"/>
          <p:cNvSpPr txBox="1"/>
          <p:nvPr/>
        </p:nvSpPr>
        <p:spPr>
          <a:xfrm>
            <a:off x="2852594" y="2471535"/>
            <a:ext cx="891642" cy="326115"/>
          </a:xfrm>
          <a:prstGeom prst="rect">
            <a:avLst/>
          </a:prstGeom>
          <a:noFill/>
          <a:ln>
            <a:noFill/>
          </a:ln>
        </p:spPr>
        <p:txBody>
          <a:bodyPr wrap="square" rtlCol="0">
            <a:spAutoFit/>
          </a:bodyPr>
          <a:lstStyle/>
          <a:p>
            <a:pPr defTabSz="434111" eaLnBrk="1" fontAlgn="auto" hangingPunct="1">
              <a:spcBef>
                <a:spcPts val="0"/>
              </a:spcBef>
              <a:spcAft>
                <a:spcPts val="0"/>
              </a:spcAft>
            </a:pPr>
            <a:r>
              <a:rPr lang="en-US" sz="1519" dirty="0">
                <a:solidFill>
                  <a:schemeClr val="bg1"/>
                </a:solidFill>
                <a:latin typeface="Calibri" panose="020F0502020204030204"/>
              </a:rPr>
              <a:t>Yes</a:t>
            </a:r>
          </a:p>
        </p:txBody>
      </p:sp>
      <p:sp>
        <p:nvSpPr>
          <p:cNvPr id="39" name="TextBox 38"/>
          <p:cNvSpPr txBox="1"/>
          <p:nvPr/>
        </p:nvSpPr>
        <p:spPr>
          <a:xfrm>
            <a:off x="9069222" y="4422737"/>
            <a:ext cx="612574" cy="326115"/>
          </a:xfrm>
          <a:prstGeom prst="rect">
            <a:avLst/>
          </a:prstGeom>
          <a:noFill/>
          <a:ln>
            <a:noFill/>
          </a:ln>
        </p:spPr>
        <p:txBody>
          <a:bodyPr wrap="square" rtlCol="0">
            <a:spAutoFit/>
          </a:bodyPr>
          <a:lstStyle>
            <a:defPPr>
              <a:defRPr lang="en-US"/>
            </a:defPPr>
            <a:lvl1pPr>
              <a:defRPr sz="1600"/>
            </a:lvl1pPr>
          </a:lstStyle>
          <a:p>
            <a:pPr defTabSz="434111" eaLnBrk="1" fontAlgn="auto" hangingPunct="1">
              <a:spcBef>
                <a:spcPts val="0"/>
              </a:spcBef>
              <a:spcAft>
                <a:spcPts val="0"/>
              </a:spcAft>
            </a:pPr>
            <a:r>
              <a:rPr lang="en-US" sz="1519" dirty="0">
                <a:solidFill>
                  <a:schemeClr val="bg1"/>
                </a:solidFill>
                <a:latin typeface="Calibri" panose="020F0502020204030204"/>
              </a:rPr>
              <a:t>No</a:t>
            </a:r>
          </a:p>
        </p:txBody>
      </p:sp>
      <p:sp>
        <p:nvSpPr>
          <p:cNvPr id="3" name="TextBox 2"/>
          <p:cNvSpPr txBox="1"/>
          <p:nvPr/>
        </p:nvSpPr>
        <p:spPr>
          <a:xfrm>
            <a:off x="593549" y="6270568"/>
            <a:ext cx="3449032" cy="355482"/>
          </a:xfrm>
          <a:prstGeom prst="rect">
            <a:avLst/>
          </a:prstGeom>
          <a:noFill/>
          <a:ln>
            <a:solidFill>
              <a:schemeClr val="bg1"/>
            </a:solidFill>
          </a:ln>
        </p:spPr>
        <p:txBody>
          <a:bodyPr wrap="square" rtlCol="0">
            <a:spAutoFit/>
          </a:bodyPr>
          <a:lstStyle/>
          <a:p>
            <a:pPr defTabSz="434111" eaLnBrk="1" fontAlgn="auto" hangingPunct="1">
              <a:spcBef>
                <a:spcPts val="0"/>
              </a:spcBef>
              <a:spcAft>
                <a:spcPts val="0"/>
              </a:spcAft>
            </a:pPr>
            <a:r>
              <a:rPr lang="en-US" sz="855" dirty="0">
                <a:solidFill>
                  <a:schemeClr val="bg1"/>
                </a:solidFill>
                <a:latin typeface="Calibri" panose="020F0502020204030204"/>
                <a:sym typeface="Symbol" panose="05050102010706020507" pitchFamily="18" charset="2"/>
              </a:rPr>
              <a:t> Prepared by David B. Allison, Indiana University-Bloomington</a:t>
            </a:r>
            <a:endParaRPr lang="en-US" sz="855" dirty="0">
              <a:solidFill>
                <a:schemeClr val="bg1"/>
              </a:solidFill>
              <a:latin typeface="Calibri" panose="020F0502020204030204"/>
            </a:endParaRPr>
          </a:p>
          <a:p>
            <a:pPr defTabSz="434111" eaLnBrk="1" fontAlgn="auto" hangingPunct="1">
              <a:spcBef>
                <a:spcPts val="0"/>
              </a:spcBef>
              <a:spcAft>
                <a:spcPts val="0"/>
              </a:spcAft>
            </a:pPr>
            <a:r>
              <a:rPr lang="en-US" sz="855" dirty="0">
                <a:solidFill>
                  <a:schemeClr val="bg1"/>
                </a:solidFill>
                <a:latin typeface="Calibri" panose="020F0502020204030204"/>
              </a:rPr>
              <a:t>*https://www.ncbi.nlm.nih.gov/pubmed/27028280 </a:t>
            </a:r>
          </a:p>
        </p:txBody>
      </p:sp>
      <p:sp>
        <p:nvSpPr>
          <p:cNvPr id="67" name="TextBox 66"/>
          <p:cNvSpPr txBox="1"/>
          <p:nvPr/>
        </p:nvSpPr>
        <p:spPr>
          <a:xfrm>
            <a:off x="6736499" y="6329834"/>
            <a:ext cx="1052593" cy="326115"/>
          </a:xfrm>
          <a:prstGeom prst="rect">
            <a:avLst/>
          </a:prstGeom>
          <a:noFill/>
          <a:ln w="28575">
            <a:solidFill>
              <a:schemeClr val="bg1"/>
            </a:solidFill>
          </a:ln>
        </p:spPr>
        <p:txBody>
          <a:bodyPr wrap="square" rtlCol="0">
            <a:spAutoFit/>
          </a:bodyPr>
          <a:lstStyle/>
          <a:p>
            <a:pPr algn="ctr" defTabSz="434111" eaLnBrk="1" fontAlgn="auto" hangingPunct="1">
              <a:spcBef>
                <a:spcPts val="0"/>
              </a:spcBef>
              <a:spcAft>
                <a:spcPts val="0"/>
              </a:spcAft>
            </a:pPr>
            <a:r>
              <a:rPr lang="en-US" sz="1519" dirty="0">
                <a:solidFill>
                  <a:schemeClr val="bg1"/>
                </a:solidFill>
                <a:latin typeface="Calibri" panose="020F0502020204030204"/>
              </a:rPr>
              <a:t>Unclear.</a:t>
            </a:r>
          </a:p>
        </p:txBody>
      </p:sp>
      <p:grpSp>
        <p:nvGrpSpPr>
          <p:cNvPr id="189" name="Group 188"/>
          <p:cNvGrpSpPr/>
          <p:nvPr/>
        </p:nvGrpSpPr>
        <p:grpSpPr>
          <a:xfrm>
            <a:off x="598065" y="2410154"/>
            <a:ext cx="2206047" cy="3275569"/>
            <a:chOff x="295652" y="2509763"/>
            <a:chExt cx="2323499" cy="3449963"/>
          </a:xfrm>
        </p:grpSpPr>
        <p:sp>
          <p:nvSpPr>
            <p:cNvPr id="47" name="TextBox 46"/>
            <p:cNvSpPr txBox="1"/>
            <p:nvPr/>
          </p:nvSpPr>
          <p:spPr>
            <a:xfrm>
              <a:off x="295652" y="2509763"/>
              <a:ext cx="2323499" cy="2067079"/>
            </a:xfrm>
            <a:prstGeom prst="rect">
              <a:avLst/>
            </a:prstGeom>
            <a:noFill/>
            <a:ln w="28575">
              <a:solidFill>
                <a:schemeClr val="bg1"/>
              </a:solidFill>
            </a:ln>
          </p:spPr>
          <p:txBody>
            <a:bodyPr wrap="square" rtlCol="0">
              <a:spAutoFit/>
            </a:bodyPr>
            <a:lstStyle/>
            <a:p>
              <a:pPr algn="ctr" defTabSz="434111" eaLnBrk="1" fontAlgn="auto" hangingPunct="1">
                <a:spcBef>
                  <a:spcPts val="0"/>
                </a:spcBef>
                <a:spcAft>
                  <a:spcPts val="0"/>
                </a:spcAft>
              </a:pPr>
              <a:r>
                <a:rPr lang="en-US" sz="1519" dirty="0">
                  <a:solidFill>
                    <a:schemeClr val="bg1"/>
                  </a:solidFill>
                  <a:latin typeface="Calibri" panose="020F0502020204030204"/>
                </a:rPr>
                <a:t>Are analyses being conducted and/or conclusions being drawn on subsets of the intervention group defined by baseline distribution of the outcome variables? </a:t>
              </a:r>
            </a:p>
          </p:txBody>
        </p:sp>
        <p:sp>
          <p:nvSpPr>
            <p:cNvPr id="51" name="TextBox 50"/>
            <p:cNvSpPr txBox="1"/>
            <p:nvPr/>
          </p:nvSpPr>
          <p:spPr>
            <a:xfrm>
              <a:off x="417484" y="5370020"/>
              <a:ext cx="2079835" cy="589706"/>
            </a:xfrm>
            <a:prstGeom prst="rect">
              <a:avLst/>
            </a:prstGeom>
            <a:noFill/>
            <a:ln w="28575">
              <a:solidFill>
                <a:schemeClr val="bg1"/>
              </a:solidFill>
            </a:ln>
          </p:spPr>
          <p:txBody>
            <a:bodyPr wrap="square" rtlCol="0">
              <a:spAutoFit/>
            </a:bodyPr>
            <a:lstStyle/>
            <a:p>
              <a:pPr algn="ctr" defTabSz="434111" eaLnBrk="1" fontAlgn="auto" hangingPunct="1">
                <a:spcBef>
                  <a:spcPts val="0"/>
                </a:spcBef>
                <a:spcAft>
                  <a:spcPts val="0"/>
                </a:spcAft>
              </a:pPr>
              <a:r>
                <a:rPr lang="en-US" sz="1519" dirty="0">
                  <a:solidFill>
                    <a:schemeClr val="bg1"/>
                  </a:solidFill>
                  <a:latin typeface="Calibri" panose="020F0502020204030204"/>
                </a:rPr>
                <a:t>RTM is not obviously a problem.  </a:t>
              </a:r>
            </a:p>
          </p:txBody>
        </p:sp>
        <p:cxnSp>
          <p:nvCxnSpPr>
            <p:cNvPr id="188" name="Straight Arrow Connector 187"/>
            <p:cNvCxnSpPr/>
            <p:nvPr/>
          </p:nvCxnSpPr>
          <p:spPr>
            <a:xfrm>
              <a:off x="1457401" y="4571866"/>
              <a:ext cx="0" cy="79815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07" name="Straight Arrow Connector 206"/>
          <p:cNvCxnSpPr>
            <a:endCxn id="5" idx="1"/>
          </p:cNvCxnSpPr>
          <p:nvPr/>
        </p:nvCxnSpPr>
        <p:spPr>
          <a:xfrm flipV="1">
            <a:off x="2794294" y="2721188"/>
            <a:ext cx="962887" cy="786"/>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p:cNvCxnSpPr/>
          <p:nvPr/>
        </p:nvCxnSpPr>
        <p:spPr>
          <a:xfrm>
            <a:off x="4233786" y="4189712"/>
            <a:ext cx="658" cy="856736"/>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499" name="Group 498"/>
          <p:cNvGrpSpPr/>
          <p:nvPr/>
        </p:nvGrpSpPr>
        <p:grpSpPr>
          <a:xfrm>
            <a:off x="8193597" y="2953504"/>
            <a:ext cx="1354499" cy="449034"/>
            <a:chOff x="8305274" y="2928187"/>
            <a:chExt cx="1426614" cy="472941"/>
          </a:xfrm>
        </p:grpSpPr>
        <p:cxnSp>
          <p:nvCxnSpPr>
            <p:cNvPr id="337" name="Elbow Connector 336"/>
            <p:cNvCxnSpPr>
              <a:endCxn id="9" idx="0"/>
            </p:cNvCxnSpPr>
            <p:nvPr/>
          </p:nvCxnSpPr>
          <p:spPr>
            <a:xfrm>
              <a:off x="8784488" y="3195976"/>
              <a:ext cx="947400" cy="205152"/>
            </a:xfrm>
            <a:prstGeom prst="bentConnector2">
              <a:avLst/>
            </a:prstGeom>
            <a:ln w="12700">
              <a:noFill/>
              <a:tailEnd type="triangle"/>
            </a:ln>
          </p:spPr>
          <p:style>
            <a:lnRef idx="1">
              <a:schemeClr val="accent1"/>
            </a:lnRef>
            <a:fillRef idx="0">
              <a:schemeClr val="accent1"/>
            </a:fillRef>
            <a:effectRef idx="0">
              <a:schemeClr val="accent1"/>
            </a:effectRef>
            <a:fontRef idx="minor">
              <a:schemeClr val="tx1"/>
            </a:fontRef>
          </p:style>
        </p:cxnSp>
        <p:sp>
          <p:nvSpPr>
            <p:cNvPr id="338" name="TextBox 337"/>
            <p:cNvSpPr txBox="1"/>
            <p:nvPr/>
          </p:nvSpPr>
          <p:spPr>
            <a:xfrm>
              <a:off x="8784488" y="2931290"/>
              <a:ext cx="730103" cy="343478"/>
            </a:xfrm>
            <a:prstGeom prst="rect">
              <a:avLst/>
            </a:prstGeom>
            <a:noFill/>
            <a:ln>
              <a:noFill/>
            </a:ln>
          </p:spPr>
          <p:txBody>
            <a:bodyPr wrap="square" rtlCol="0">
              <a:spAutoFit/>
            </a:bodyPr>
            <a:lstStyle>
              <a:defPPr>
                <a:defRPr lang="en-US"/>
              </a:defPPr>
              <a:lvl1pPr>
                <a:defRPr sz="1600"/>
              </a:lvl1pPr>
            </a:lstStyle>
            <a:p>
              <a:pPr defTabSz="434111" eaLnBrk="1" fontAlgn="auto" hangingPunct="1">
                <a:spcBef>
                  <a:spcPts val="0"/>
                </a:spcBef>
                <a:spcAft>
                  <a:spcPts val="0"/>
                </a:spcAft>
              </a:pPr>
              <a:r>
                <a:rPr lang="en-US" sz="1519" dirty="0">
                  <a:solidFill>
                    <a:schemeClr val="bg1"/>
                  </a:solidFill>
                  <a:latin typeface="Calibri" panose="020F0502020204030204"/>
                </a:rPr>
                <a:t>Yes</a:t>
              </a:r>
            </a:p>
          </p:txBody>
        </p:sp>
        <p:sp>
          <p:nvSpPr>
            <p:cNvPr id="340" name="TextBox 339"/>
            <p:cNvSpPr txBox="1"/>
            <p:nvPr/>
          </p:nvSpPr>
          <p:spPr>
            <a:xfrm>
              <a:off x="8305274" y="2928187"/>
              <a:ext cx="572323" cy="343478"/>
            </a:xfrm>
            <a:prstGeom prst="rect">
              <a:avLst/>
            </a:prstGeom>
            <a:noFill/>
            <a:ln>
              <a:noFill/>
            </a:ln>
          </p:spPr>
          <p:txBody>
            <a:bodyPr wrap="square" rtlCol="0">
              <a:spAutoFit/>
            </a:bodyPr>
            <a:lstStyle/>
            <a:p>
              <a:pPr defTabSz="434111" eaLnBrk="1" fontAlgn="auto" hangingPunct="1">
                <a:spcBef>
                  <a:spcPts val="0"/>
                </a:spcBef>
                <a:spcAft>
                  <a:spcPts val="0"/>
                </a:spcAft>
              </a:pPr>
              <a:r>
                <a:rPr lang="en-US" sz="1519" dirty="0">
                  <a:solidFill>
                    <a:schemeClr val="bg1"/>
                  </a:solidFill>
                  <a:latin typeface="Calibri" panose="020F0502020204030204"/>
                </a:rPr>
                <a:t>No</a:t>
              </a:r>
            </a:p>
          </p:txBody>
        </p:sp>
      </p:grpSp>
      <p:cxnSp>
        <p:nvCxnSpPr>
          <p:cNvPr id="378" name="Straight Connector 377"/>
          <p:cNvCxnSpPr/>
          <p:nvPr/>
        </p:nvCxnSpPr>
        <p:spPr>
          <a:xfrm>
            <a:off x="8664843" y="2998794"/>
            <a:ext cx="7233" cy="20896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8" name="Straight Arrow Connector 447"/>
          <p:cNvCxnSpPr>
            <a:endCxn id="22" idx="1"/>
          </p:cNvCxnSpPr>
          <p:nvPr/>
        </p:nvCxnSpPr>
        <p:spPr>
          <a:xfrm flipV="1">
            <a:off x="9171455" y="5958519"/>
            <a:ext cx="375847" cy="3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8" name="Straight Arrow Connector 497"/>
          <p:cNvCxnSpPr/>
          <p:nvPr/>
        </p:nvCxnSpPr>
        <p:spPr>
          <a:xfrm flipH="1">
            <a:off x="7400388" y="3207755"/>
            <a:ext cx="1248200"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endCxn id="9" idx="0"/>
          </p:cNvCxnSpPr>
          <p:nvPr/>
        </p:nvCxnSpPr>
        <p:spPr>
          <a:xfrm>
            <a:off x="8663731" y="3207755"/>
            <a:ext cx="884369" cy="194783"/>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0754000"/>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662803" y="95255"/>
            <a:ext cx="10839546" cy="7368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square">
            <a:spAutoFit/>
          </a:bodyPr>
          <a:lstStyle>
            <a:lvl1pPr marL="407988" indent="-407988" algn="l" rtl="0" eaLnBrk="0" fontAlgn="base" hangingPunct="0">
              <a:lnSpc>
                <a:spcPct val="80000"/>
              </a:lnSpc>
              <a:spcBef>
                <a:spcPct val="20000"/>
              </a:spcBef>
              <a:spcAft>
                <a:spcPct val="0"/>
              </a:spcAft>
              <a:buClr>
                <a:schemeClr val="accent1"/>
              </a:buClr>
              <a:buSzPct val="80000"/>
              <a:buFont typeface="Symbol" pitchFamily="18" charset="2"/>
              <a:buChar char="•"/>
              <a:defRPr sz="3200">
                <a:solidFill>
                  <a:schemeClr val="tx1"/>
                </a:solidFill>
                <a:latin typeface="Times New Roman" panose="02020603050405020304" pitchFamily="18" charset="0"/>
                <a:ea typeface="+mn-ea"/>
                <a:cs typeface="+mn-cs"/>
              </a:defRPr>
            </a:lvl1pPr>
            <a:lvl2pPr marL="742950" indent="-285750" algn="l" rtl="0" eaLnBrk="0" fontAlgn="base" hangingPunct="0">
              <a:lnSpc>
                <a:spcPct val="80000"/>
              </a:lnSpc>
              <a:spcBef>
                <a:spcPct val="20000"/>
              </a:spcBef>
              <a:spcAft>
                <a:spcPct val="0"/>
              </a:spcAft>
              <a:buClr>
                <a:schemeClr val="accent1"/>
              </a:buClr>
              <a:buChar char="–"/>
              <a:defRPr sz="2800">
                <a:solidFill>
                  <a:schemeClr val="tx1"/>
                </a:solidFill>
                <a:latin typeface="Times New Roman" panose="02020603050405020304" pitchFamily="18" charset="0"/>
              </a:defRPr>
            </a:lvl2pPr>
            <a:lvl3pPr marL="1143000" indent="-228600" algn="l" rtl="0" eaLnBrk="0" fontAlgn="base" hangingPunct="0">
              <a:lnSpc>
                <a:spcPct val="80000"/>
              </a:lnSpc>
              <a:spcBef>
                <a:spcPct val="20000"/>
              </a:spcBef>
              <a:spcAft>
                <a:spcPct val="0"/>
              </a:spcAft>
              <a:buClr>
                <a:schemeClr val="accent1"/>
              </a:buClr>
              <a:buChar char="•"/>
              <a:defRPr sz="2400">
                <a:solidFill>
                  <a:schemeClr val="tx1"/>
                </a:solidFill>
                <a:latin typeface="Times New Roman" panose="02020603050405020304" pitchFamily="18" charset="0"/>
              </a:defRPr>
            </a:lvl3pPr>
            <a:lvl4pPr marL="1600200" indent="-228600" algn="l" rtl="0" eaLnBrk="0" fontAlgn="base" hangingPunct="0">
              <a:lnSpc>
                <a:spcPct val="80000"/>
              </a:lnSpc>
              <a:spcBef>
                <a:spcPct val="20000"/>
              </a:spcBef>
              <a:spcAft>
                <a:spcPct val="0"/>
              </a:spcAft>
              <a:buClr>
                <a:schemeClr val="accent1"/>
              </a:buClr>
              <a:buChar char="–"/>
              <a:defRPr sz="2000">
                <a:solidFill>
                  <a:schemeClr val="tx1"/>
                </a:solidFill>
                <a:latin typeface="Times New Roman" panose="02020603050405020304" pitchFamily="18" charset="0"/>
              </a:defRPr>
            </a:lvl4pPr>
            <a:lvl5pPr marL="2057400" indent="-228600" algn="l" rtl="0" eaLnBrk="0" fontAlgn="base" hangingPunct="0">
              <a:lnSpc>
                <a:spcPct val="80000"/>
              </a:lnSpc>
              <a:spcBef>
                <a:spcPct val="20000"/>
              </a:spcBef>
              <a:spcAft>
                <a:spcPct val="0"/>
              </a:spcAft>
              <a:buClr>
                <a:schemeClr val="accent1"/>
              </a:buClr>
              <a:buChar char="»"/>
              <a:defRPr sz="2000">
                <a:solidFill>
                  <a:schemeClr val="tx1"/>
                </a:solidFill>
                <a:latin typeface="Times New Roman" panose="02020603050405020304" pitchFamily="18" charset="0"/>
              </a:defRPr>
            </a:lvl5pPr>
            <a:lvl6pPr marL="2514600" indent="-228600" algn="l" rtl="0" eaLnBrk="0" fontAlgn="base" hangingPunct="0">
              <a:lnSpc>
                <a:spcPct val="80000"/>
              </a:lnSpc>
              <a:spcBef>
                <a:spcPct val="20000"/>
              </a:spcBef>
              <a:spcAft>
                <a:spcPct val="0"/>
              </a:spcAft>
              <a:buClr>
                <a:schemeClr val="accent1"/>
              </a:buClr>
              <a:buChar char="»"/>
              <a:defRPr sz="2000">
                <a:solidFill>
                  <a:schemeClr val="tx1"/>
                </a:solidFill>
                <a:latin typeface="Times New Roman" panose="02020603050405020304" pitchFamily="18" charset="0"/>
              </a:defRPr>
            </a:lvl6pPr>
            <a:lvl7pPr marL="2971800" indent="-228600" algn="l" rtl="0" eaLnBrk="0" fontAlgn="base" hangingPunct="0">
              <a:lnSpc>
                <a:spcPct val="80000"/>
              </a:lnSpc>
              <a:spcBef>
                <a:spcPct val="20000"/>
              </a:spcBef>
              <a:spcAft>
                <a:spcPct val="0"/>
              </a:spcAft>
              <a:buClr>
                <a:schemeClr val="accent1"/>
              </a:buClr>
              <a:buChar char="»"/>
              <a:defRPr sz="2000">
                <a:solidFill>
                  <a:schemeClr val="tx1"/>
                </a:solidFill>
                <a:latin typeface="Times New Roman" panose="02020603050405020304" pitchFamily="18" charset="0"/>
              </a:defRPr>
            </a:lvl7pPr>
            <a:lvl8pPr marL="3429000" indent="-228600" algn="l" rtl="0" eaLnBrk="0" fontAlgn="base" hangingPunct="0">
              <a:lnSpc>
                <a:spcPct val="80000"/>
              </a:lnSpc>
              <a:spcBef>
                <a:spcPct val="20000"/>
              </a:spcBef>
              <a:spcAft>
                <a:spcPct val="0"/>
              </a:spcAft>
              <a:buClr>
                <a:schemeClr val="accent1"/>
              </a:buClr>
              <a:buChar char="»"/>
              <a:defRPr sz="2000">
                <a:solidFill>
                  <a:schemeClr val="tx1"/>
                </a:solidFill>
                <a:latin typeface="Times New Roman" panose="02020603050405020304" pitchFamily="18" charset="0"/>
              </a:defRPr>
            </a:lvl8pPr>
            <a:lvl9pPr marL="3886200" indent="-228600" algn="l" rtl="0" eaLnBrk="0" fontAlgn="base" hangingPunct="0">
              <a:lnSpc>
                <a:spcPct val="80000"/>
              </a:lnSpc>
              <a:spcBef>
                <a:spcPct val="20000"/>
              </a:spcBef>
              <a:spcAft>
                <a:spcPct val="0"/>
              </a:spcAft>
              <a:buClr>
                <a:schemeClr val="accent1"/>
              </a:buClr>
              <a:buChar char="»"/>
              <a:defRPr sz="2000">
                <a:solidFill>
                  <a:schemeClr val="tx1"/>
                </a:solidFill>
                <a:latin typeface="Times New Roman" panose="02020603050405020304" pitchFamily="18" charset="0"/>
              </a:defRPr>
            </a:lvl9pPr>
          </a:lstStyle>
          <a:p>
            <a:pPr marL="407988" marR="0" lvl="0" indent="-407988" algn="l" defTabSz="914400" rtl="0" eaLnBrk="0" fontAlgn="base" latinLnBrk="0" hangingPunct="0">
              <a:lnSpc>
                <a:spcPct val="80000"/>
              </a:lnSpc>
              <a:spcBef>
                <a:spcPct val="50000"/>
              </a:spcBef>
              <a:spcAft>
                <a:spcPts val="0"/>
              </a:spcAft>
              <a:buClr>
                <a:srgbClr val="FF9900"/>
              </a:buClr>
              <a:buSzPct val="80000"/>
              <a:buFont typeface="Symbol" pitchFamily="18" charset="2"/>
              <a:buNone/>
              <a:tabLst/>
              <a:defRPr/>
            </a:pPr>
            <a:r>
              <a:rPr kumimoji="0" lang="en-US" altLang="en-US" sz="2400" b="1" i="0" u="none" strike="noStrike" kern="0" cap="none" spc="0" normalizeH="0" baseline="0" noProof="0" dirty="0">
                <a:ln>
                  <a:noFill/>
                </a:ln>
                <a:solidFill>
                  <a:srgbClr val="FFFFFF"/>
                </a:solidFill>
                <a:effectLst/>
                <a:uLnTx/>
                <a:uFillTx/>
                <a:latin typeface="Arial" charset="0"/>
                <a:ea typeface="Arial" charset="0"/>
                <a:cs typeface="Arial" charset="0"/>
              </a:rPr>
              <a:t>Disclosures</a:t>
            </a:r>
          </a:p>
          <a:p>
            <a:pPr lvl="0" indent="-3175">
              <a:spcBef>
                <a:spcPct val="50000"/>
              </a:spcBef>
              <a:buClr>
                <a:srgbClr val="FF9900"/>
              </a:buClr>
              <a:buNone/>
              <a:defRPr/>
            </a:pPr>
            <a:r>
              <a:rPr kumimoji="0" lang="en-US" altLang="en-US" sz="2400" b="0" i="0" u="none" strike="noStrike" kern="0" cap="none" spc="0" normalizeH="0" baseline="0" noProof="0" dirty="0" smtClean="0">
                <a:ln>
                  <a:noFill/>
                </a:ln>
                <a:solidFill>
                  <a:srgbClr val="FFFFFF"/>
                </a:solidFill>
                <a:effectLst/>
                <a:uLnTx/>
                <a:uFillTx/>
                <a:latin typeface="Arial" charset="0"/>
                <a:ea typeface="Arial" charset="0"/>
                <a:cs typeface="Arial" charset="0"/>
              </a:rPr>
              <a:t>Dr. </a:t>
            </a:r>
            <a:r>
              <a:rPr kumimoji="0" lang="en-US" altLang="en-US" sz="2400" b="0" i="0" u="none" strike="noStrike" kern="0" cap="none" spc="0" normalizeH="0" baseline="0" noProof="0" dirty="0">
                <a:ln>
                  <a:noFill/>
                </a:ln>
                <a:solidFill>
                  <a:srgbClr val="FFFFFF"/>
                </a:solidFill>
                <a:effectLst/>
                <a:uLnTx/>
                <a:uFillTx/>
                <a:latin typeface="Arial" charset="0"/>
                <a:ea typeface="Arial" charset="0"/>
                <a:cs typeface="Arial" charset="0"/>
              </a:rPr>
              <a:t>Allison </a:t>
            </a:r>
            <a:r>
              <a:rPr kumimoji="0" lang="en-US" altLang="en-US" sz="2400" b="0" i="0" u="none" strike="noStrike" kern="0" cap="none" spc="0" normalizeH="0" baseline="0" noProof="0" dirty="0" smtClean="0">
                <a:ln>
                  <a:noFill/>
                </a:ln>
                <a:solidFill>
                  <a:srgbClr val="FFFFFF"/>
                </a:solidFill>
                <a:effectLst/>
                <a:uLnTx/>
                <a:uFillTx/>
                <a:latin typeface="Arial" charset="0"/>
                <a:ea typeface="Arial" charset="0"/>
                <a:cs typeface="Arial" charset="0"/>
              </a:rPr>
              <a:t>has received </a:t>
            </a:r>
            <a:r>
              <a:rPr kumimoji="0" lang="en-US" altLang="en-US" sz="2400" b="0" i="0" u="none" strike="noStrike" kern="0" cap="none" spc="0" normalizeH="0" baseline="0" noProof="0" dirty="0">
                <a:ln>
                  <a:noFill/>
                </a:ln>
                <a:solidFill>
                  <a:srgbClr val="FFFFFF"/>
                </a:solidFill>
                <a:effectLst/>
                <a:uLnTx/>
                <a:uFillTx/>
                <a:latin typeface="Arial" charset="0"/>
                <a:ea typeface="Arial" charset="0"/>
                <a:cs typeface="Arial" charset="0"/>
              </a:rPr>
              <a:t>financial and other benefits from numerous government, non-profit, and for-profit organizations with interests in research, obesity, nutrition, and </a:t>
            </a:r>
            <a:r>
              <a:rPr kumimoji="0" lang="en-US" altLang="en-US" sz="2400" b="0" i="0" u="none" strike="noStrike" kern="0" cap="none" spc="0" normalizeH="0" baseline="0" noProof="0" dirty="0" smtClean="0">
                <a:ln>
                  <a:noFill/>
                </a:ln>
                <a:solidFill>
                  <a:srgbClr val="FFFFFF"/>
                </a:solidFill>
                <a:effectLst/>
                <a:uLnTx/>
                <a:uFillTx/>
                <a:latin typeface="Arial" charset="0"/>
                <a:ea typeface="Arial" charset="0"/>
                <a:cs typeface="Arial" charset="0"/>
              </a:rPr>
              <a:t>health,</a:t>
            </a:r>
            <a:r>
              <a:rPr lang="en-US" altLang="en-US" sz="2400" kern="0" dirty="0">
                <a:solidFill>
                  <a:srgbClr val="FFFFFF"/>
                </a:solidFill>
                <a:latin typeface="Arial" charset="0"/>
                <a:ea typeface="Arial" charset="0"/>
                <a:cs typeface="Arial" charset="0"/>
              </a:rPr>
              <a:t> including Am Society of Nutrition; The Obesity Society; Biofortis; Fish &amp; Richardson, P.C.; Frontiers Media; Ikea; Nestle Research Center; The Law Offices of Ronald Marron; Hastings Law Firm, </a:t>
            </a:r>
            <a:r>
              <a:rPr lang="en-US" altLang="en-US" sz="2400" kern="0" dirty="0" err="1">
                <a:solidFill>
                  <a:srgbClr val="FFFFFF"/>
                </a:solidFill>
                <a:latin typeface="Arial" charset="0"/>
                <a:ea typeface="Arial" charset="0"/>
                <a:cs typeface="Arial" charset="0"/>
              </a:rPr>
              <a:t>Tomasik</a:t>
            </a:r>
            <a:r>
              <a:rPr lang="en-US" altLang="en-US" sz="2400" kern="0" dirty="0">
                <a:solidFill>
                  <a:srgbClr val="FFFFFF"/>
                </a:solidFill>
                <a:latin typeface="Arial" charset="0"/>
                <a:ea typeface="Arial" charset="0"/>
                <a:cs typeface="Arial" charset="0"/>
              </a:rPr>
              <a:t>, </a:t>
            </a:r>
            <a:r>
              <a:rPr lang="en-US" altLang="en-US" sz="2400" kern="0" dirty="0" err="1">
                <a:solidFill>
                  <a:srgbClr val="FFFFFF"/>
                </a:solidFill>
                <a:latin typeface="Arial" charset="0"/>
                <a:ea typeface="Arial" charset="0"/>
                <a:cs typeface="Arial" charset="0"/>
              </a:rPr>
              <a:t>Kotin</a:t>
            </a:r>
            <a:r>
              <a:rPr lang="en-US" altLang="en-US" sz="2400" kern="0" dirty="0">
                <a:solidFill>
                  <a:srgbClr val="FFFFFF"/>
                </a:solidFill>
                <a:latin typeface="Arial" charset="0"/>
                <a:ea typeface="Arial" charset="0"/>
                <a:cs typeface="Arial" charset="0"/>
              </a:rPr>
              <a:t> &amp; </a:t>
            </a:r>
            <a:r>
              <a:rPr lang="en-US" altLang="en-US" sz="2400" kern="0" dirty="0" err="1">
                <a:solidFill>
                  <a:srgbClr val="FFFFFF"/>
                </a:solidFill>
                <a:latin typeface="Arial" charset="0"/>
                <a:ea typeface="Arial" charset="0"/>
                <a:cs typeface="Arial" charset="0"/>
              </a:rPr>
              <a:t>Kasserman</a:t>
            </a:r>
            <a:r>
              <a:rPr lang="en-US" altLang="en-US" sz="2400" kern="0" dirty="0">
                <a:solidFill>
                  <a:srgbClr val="FFFFFF"/>
                </a:solidFill>
                <a:latin typeface="Arial" charset="0"/>
                <a:ea typeface="Arial" charset="0"/>
                <a:cs typeface="Arial" charset="0"/>
              </a:rPr>
              <a:t>; University of Miami; University of Alabama at Birmingham.</a:t>
            </a:r>
            <a:endParaRPr kumimoji="0" lang="en-US" altLang="en-US" sz="2400" b="0" i="0" u="none" strike="noStrike" kern="0" cap="none" spc="0" normalizeH="0" baseline="0" noProof="0" dirty="0">
              <a:ln>
                <a:noFill/>
              </a:ln>
              <a:solidFill>
                <a:srgbClr val="FFFFFF"/>
              </a:solidFill>
              <a:effectLst/>
              <a:uLnTx/>
              <a:uFillTx/>
              <a:latin typeface="Arial" charset="0"/>
              <a:ea typeface="Arial" charset="0"/>
              <a:cs typeface="Arial" charset="0"/>
            </a:endParaRPr>
          </a:p>
          <a:p>
            <a:pPr marL="407988" marR="0" lvl="0" indent="-407988" algn="l" defTabSz="914400" rtl="0" eaLnBrk="0" fontAlgn="base" latinLnBrk="0" hangingPunct="0">
              <a:lnSpc>
                <a:spcPct val="80000"/>
              </a:lnSpc>
              <a:spcBef>
                <a:spcPct val="50000"/>
              </a:spcBef>
              <a:spcAft>
                <a:spcPts val="0"/>
              </a:spcAft>
              <a:buClr>
                <a:srgbClr val="FF9900"/>
              </a:buClr>
              <a:buSzPct val="80000"/>
              <a:buFont typeface="Symbol" pitchFamily="18" charset="2"/>
              <a:buNone/>
              <a:tabLst/>
              <a:defRPr/>
            </a:pPr>
            <a:r>
              <a:rPr kumimoji="0" lang="en-US" altLang="en-US" sz="2400" b="1" i="0" u="none" strike="noStrike" kern="0" cap="none" spc="0" normalizeH="0" baseline="0" noProof="0" dirty="0">
                <a:ln>
                  <a:noFill/>
                </a:ln>
                <a:solidFill>
                  <a:srgbClr val="FFFFFF"/>
                </a:solidFill>
                <a:effectLst/>
                <a:uLnTx/>
                <a:uFillTx/>
                <a:latin typeface="Arial" charset="0"/>
                <a:ea typeface="Arial" charset="0"/>
                <a:cs typeface="Arial" charset="0"/>
              </a:rPr>
              <a:t>Acknowledgments</a:t>
            </a:r>
          </a:p>
          <a:p>
            <a:pPr marL="407988" marR="0" lvl="0" indent="-3175" algn="l" defTabSz="914400" rtl="0" eaLnBrk="0" fontAlgn="base" latinLnBrk="0" hangingPunct="0">
              <a:lnSpc>
                <a:spcPct val="80000"/>
              </a:lnSpc>
              <a:spcBef>
                <a:spcPct val="50000"/>
              </a:spcBef>
              <a:spcAft>
                <a:spcPct val="0"/>
              </a:spcAft>
              <a:buClr>
                <a:srgbClr val="FF9900"/>
              </a:buClr>
              <a:buSzPct val="80000"/>
              <a:buFont typeface="Symbol" pitchFamily="18" charset="2"/>
              <a:buNone/>
              <a:tabLst/>
              <a:defRPr/>
            </a:pPr>
            <a:r>
              <a:rPr kumimoji="0" lang="en-US" altLang="en-US" sz="2400" b="0" i="0" u="none" strike="noStrike" kern="0" cap="none" spc="0" normalizeH="0" baseline="0" noProof="0" dirty="0">
                <a:ln>
                  <a:noFill/>
                </a:ln>
                <a:solidFill>
                  <a:srgbClr val="FFFFFF"/>
                </a:solidFill>
                <a:effectLst/>
                <a:uLnTx/>
                <a:uFillTx/>
                <a:latin typeface="Arial" charset="0"/>
                <a:ea typeface="Arial" charset="0"/>
                <a:cs typeface="Arial" charset="0"/>
              </a:rPr>
              <a:t>Some slides were inspired by, made in collaboration with, or borrowed from colleagues, and acknowledgments are made throughout. However, the content reflects </a:t>
            </a:r>
            <a:r>
              <a:rPr kumimoji="0" lang="en-US" altLang="en-US" sz="2400" b="0" i="0" u="none" strike="noStrike" kern="0" cap="none" spc="0" normalizeH="0" baseline="0" noProof="0" dirty="0" smtClean="0">
                <a:ln>
                  <a:noFill/>
                </a:ln>
                <a:solidFill>
                  <a:srgbClr val="FFFFFF"/>
                </a:solidFill>
                <a:effectLst/>
                <a:uLnTx/>
                <a:uFillTx/>
                <a:latin typeface="Arial" charset="0"/>
                <a:ea typeface="Arial" charset="0"/>
                <a:cs typeface="Arial" charset="0"/>
              </a:rPr>
              <a:t>my thoughts</a:t>
            </a:r>
            <a:r>
              <a:rPr kumimoji="0" lang="en-US" altLang="en-US" sz="2400" b="0" i="0" u="none" strike="noStrike" kern="0" cap="none" spc="0" normalizeH="0" baseline="0" noProof="0" dirty="0">
                <a:ln>
                  <a:noFill/>
                </a:ln>
                <a:solidFill>
                  <a:srgbClr val="FFFFFF"/>
                </a:solidFill>
                <a:effectLst/>
                <a:uLnTx/>
                <a:uFillTx/>
                <a:latin typeface="Arial" charset="0"/>
                <a:ea typeface="Arial" charset="0"/>
                <a:cs typeface="Arial" charset="0"/>
              </a:rPr>
              <a:t>, and not necessarily those of our colleagues or any organization</a:t>
            </a:r>
            <a:r>
              <a:rPr kumimoji="0" lang="en-US" altLang="en-US" sz="2400" b="0" i="0" u="none" strike="noStrike" kern="0" cap="none" spc="0" normalizeH="0" baseline="0" noProof="0" dirty="0" smtClean="0">
                <a:ln>
                  <a:noFill/>
                </a:ln>
                <a:solidFill>
                  <a:srgbClr val="FFFFFF"/>
                </a:solidFill>
                <a:effectLst/>
                <a:uLnTx/>
                <a:uFillTx/>
                <a:latin typeface="Arial" charset="0"/>
                <a:ea typeface="Arial" charset="0"/>
                <a:cs typeface="Arial" charset="0"/>
              </a:rPr>
              <a:t>.</a:t>
            </a:r>
          </a:p>
          <a:p>
            <a:pPr marL="407988" marR="0" lvl="0" indent="-3175" algn="l" defTabSz="914400" rtl="0" eaLnBrk="0" fontAlgn="base" latinLnBrk="0" hangingPunct="0">
              <a:lnSpc>
                <a:spcPct val="80000"/>
              </a:lnSpc>
              <a:spcBef>
                <a:spcPct val="50000"/>
              </a:spcBef>
              <a:spcAft>
                <a:spcPct val="0"/>
              </a:spcAft>
              <a:buClr>
                <a:srgbClr val="FF9900"/>
              </a:buClr>
              <a:buSzPct val="80000"/>
              <a:buFont typeface="Symbol" pitchFamily="18" charset="2"/>
              <a:buNone/>
              <a:tabLst/>
              <a:defRPr/>
            </a:pPr>
            <a:r>
              <a:rPr lang="en-US" altLang="en-US" sz="2400" kern="0" dirty="0" smtClean="0">
                <a:solidFill>
                  <a:srgbClr val="FFFFFF"/>
                </a:solidFill>
                <a:latin typeface="Arial" charset="0"/>
                <a:ea typeface="Arial" charset="0"/>
                <a:cs typeface="Arial" charset="0"/>
              </a:rPr>
              <a:t>Particular thanks to:</a:t>
            </a:r>
          </a:p>
          <a:p>
            <a:pPr marL="407988" marR="0" lvl="0" indent="-3175" algn="l" defTabSz="914400" rtl="0" eaLnBrk="0" fontAlgn="base" latinLnBrk="0" hangingPunct="0">
              <a:lnSpc>
                <a:spcPct val="80000"/>
              </a:lnSpc>
              <a:spcBef>
                <a:spcPct val="50000"/>
              </a:spcBef>
              <a:spcAft>
                <a:spcPct val="0"/>
              </a:spcAft>
              <a:buClr>
                <a:srgbClr val="FF9900"/>
              </a:buClr>
              <a:buSzPct val="80000"/>
              <a:buFont typeface="Symbol" pitchFamily="18" charset="2"/>
              <a:buNone/>
              <a:tabLst/>
              <a:defRPr/>
            </a:pPr>
            <a:endParaRPr kumimoji="0" lang="en-US" altLang="en-US" sz="2400" b="0" i="0" u="none" strike="noStrike" kern="0" cap="none" spc="0" normalizeH="0" baseline="0" noProof="0" dirty="0">
              <a:ln>
                <a:noFill/>
              </a:ln>
              <a:solidFill>
                <a:srgbClr val="FFFFFF"/>
              </a:solidFill>
              <a:effectLst/>
              <a:uLnTx/>
              <a:uFillTx/>
              <a:latin typeface="Arial" charset="0"/>
              <a:ea typeface="Arial" charset="0"/>
              <a:cs typeface="Arial" charset="0"/>
            </a:endParaRPr>
          </a:p>
          <a:p>
            <a:pPr marL="407988" marR="0" lvl="0" indent="-3175" algn="l" defTabSz="914400" rtl="0" eaLnBrk="0" fontAlgn="base" latinLnBrk="0" hangingPunct="0">
              <a:lnSpc>
                <a:spcPct val="80000"/>
              </a:lnSpc>
              <a:spcBef>
                <a:spcPct val="50000"/>
              </a:spcBef>
              <a:spcAft>
                <a:spcPct val="0"/>
              </a:spcAft>
              <a:buClr>
                <a:srgbClr val="FF9900"/>
              </a:buClr>
              <a:buSzPct val="80000"/>
              <a:buFont typeface="Symbol" pitchFamily="18" charset="2"/>
              <a:buNone/>
              <a:tabLst/>
              <a:defRPr/>
            </a:pPr>
            <a:endParaRPr kumimoji="0" lang="en-US" altLang="en-US" sz="2400" b="0" i="0" u="none" strike="noStrike" kern="0" cap="none" spc="0" normalizeH="0" baseline="0" noProof="0" dirty="0">
              <a:ln>
                <a:noFill/>
              </a:ln>
              <a:solidFill>
                <a:srgbClr val="FFFFFF"/>
              </a:solidFill>
              <a:effectLst/>
              <a:uLnTx/>
              <a:uFillTx/>
              <a:latin typeface="Arial" charset="0"/>
              <a:ea typeface="Arial" charset="0"/>
              <a:cs typeface="Arial" charset="0"/>
            </a:endParaRPr>
          </a:p>
          <a:p>
            <a:pPr marL="0" marR="0" lvl="0" indent="-3175" algn="l" defTabSz="914400" rtl="0" eaLnBrk="0" fontAlgn="base" latinLnBrk="0" hangingPunct="0">
              <a:lnSpc>
                <a:spcPct val="80000"/>
              </a:lnSpc>
              <a:spcBef>
                <a:spcPct val="50000"/>
              </a:spcBef>
              <a:spcAft>
                <a:spcPct val="0"/>
              </a:spcAft>
              <a:buClr>
                <a:srgbClr val="FF9900"/>
              </a:buClr>
              <a:buSzPct val="80000"/>
              <a:buFont typeface="Symbol" pitchFamily="18" charset="2"/>
              <a:buNone/>
              <a:tabLst/>
              <a:defRPr/>
            </a:pPr>
            <a:r>
              <a:rPr kumimoji="0" lang="en-US" altLang="en-US" sz="2400" b="0" i="0" u="none" strike="noStrike" kern="0" cap="none" spc="0" normalizeH="0" baseline="0" noProof="0" dirty="0">
                <a:ln>
                  <a:noFill/>
                </a:ln>
                <a:solidFill>
                  <a:srgbClr val="FFFFFF"/>
                </a:solidFill>
                <a:effectLst/>
                <a:uLnTx/>
                <a:uFillTx/>
                <a:latin typeface="Arial" charset="0"/>
                <a:ea typeface="Arial" charset="0"/>
                <a:cs typeface="Arial" charset="0"/>
              </a:rPr>
              <a:t>Slides and references available upon request: </a:t>
            </a:r>
            <a:r>
              <a:rPr kumimoji="0" lang="en-US" altLang="en-US" sz="2400" b="0" i="0" u="none" strike="noStrike" kern="0" cap="none" spc="0" normalizeH="0" baseline="0" noProof="0" dirty="0" smtClean="0">
                <a:ln>
                  <a:noFill/>
                </a:ln>
                <a:solidFill>
                  <a:srgbClr val="FFFF00"/>
                </a:solidFill>
                <a:effectLst/>
                <a:uLnTx/>
                <a:uFillTx/>
                <a:latin typeface="Arial" charset="0"/>
                <a:ea typeface="Arial" charset="0"/>
                <a:cs typeface="Arial" charset="0"/>
              </a:rPr>
              <a:t>allison@iu.edu.</a:t>
            </a:r>
            <a:endParaRPr kumimoji="0" lang="en-US" altLang="en-US" sz="2400" b="0" i="0" u="none" strike="noStrike" kern="0" cap="none" spc="0" normalizeH="0" baseline="0" noProof="0" dirty="0">
              <a:ln>
                <a:noFill/>
              </a:ln>
              <a:solidFill>
                <a:srgbClr val="FFFF00"/>
              </a:solidFill>
              <a:effectLst/>
              <a:uLnTx/>
              <a:uFillTx/>
              <a:latin typeface="Arial" charset="0"/>
              <a:ea typeface="Arial" charset="0"/>
              <a:cs typeface="Arial" charset="0"/>
            </a:endParaRPr>
          </a:p>
          <a:p>
            <a:pPr marL="0" marR="0" lvl="0" indent="-3175" algn="l" defTabSz="914400" rtl="0" eaLnBrk="0" fontAlgn="base" latinLnBrk="0" hangingPunct="0">
              <a:lnSpc>
                <a:spcPct val="80000"/>
              </a:lnSpc>
              <a:spcBef>
                <a:spcPct val="50000"/>
              </a:spcBef>
              <a:spcAft>
                <a:spcPct val="0"/>
              </a:spcAft>
              <a:buClr>
                <a:srgbClr val="FF9900"/>
              </a:buClr>
              <a:buSzPct val="80000"/>
              <a:buFont typeface="Symbol" pitchFamily="18" charset="2"/>
              <a:buNone/>
              <a:tabLst/>
              <a:defRPr/>
            </a:pPr>
            <a:endParaRPr kumimoji="0" lang="en-US" altLang="en-US" sz="2400" b="0" i="0" u="none" strike="noStrike" kern="0" cap="none" spc="0" normalizeH="0" baseline="0" noProof="0" dirty="0" smtClean="0">
              <a:ln>
                <a:noFill/>
              </a:ln>
              <a:solidFill>
                <a:srgbClr val="FFFFFF"/>
              </a:solidFill>
              <a:effectLst/>
              <a:uLnTx/>
              <a:uFillTx/>
              <a:latin typeface="Arial" charset="0"/>
              <a:ea typeface="Arial" charset="0"/>
              <a:cs typeface="Arial" charset="0"/>
            </a:endParaRPr>
          </a:p>
          <a:p>
            <a:pPr marL="0" marR="0" lvl="0" indent="-3175" algn="l" defTabSz="914400" rtl="0" eaLnBrk="0" fontAlgn="base" latinLnBrk="0" hangingPunct="0">
              <a:lnSpc>
                <a:spcPct val="80000"/>
              </a:lnSpc>
              <a:spcBef>
                <a:spcPct val="50000"/>
              </a:spcBef>
              <a:spcAft>
                <a:spcPct val="0"/>
              </a:spcAft>
              <a:buClr>
                <a:srgbClr val="FF9900"/>
              </a:buClr>
              <a:buSzPct val="80000"/>
              <a:buFont typeface="Symbol" pitchFamily="18" charset="2"/>
              <a:buNone/>
              <a:tabLst/>
              <a:defRPr/>
            </a:pPr>
            <a:endParaRPr kumimoji="0" lang="en-US" altLang="en-US" sz="2400" b="0" i="0" u="none" strike="noStrike" kern="0" cap="none" spc="0" normalizeH="0" baseline="0" noProof="0" dirty="0">
              <a:ln>
                <a:noFill/>
              </a:ln>
              <a:solidFill>
                <a:srgbClr val="FFFFFF"/>
              </a:solidFill>
              <a:effectLst/>
              <a:uLnTx/>
              <a:uFillTx/>
              <a:latin typeface="Arial" charset="0"/>
              <a:ea typeface="Arial" charset="0"/>
              <a:cs typeface="Arial" charset="0"/>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0A3CDE-66EB-4749-9486-51EF91E52AB0}" type="slidenum">
              <a:rPr kumimoji="0" lang="en-US" altLang="en-US" sz="1400" b="0"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altLang="en-US" sz="1400"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n-cs"/>
            </a:endParaRPr>
          </a:p>
        </p:txBody>
      </p:sp>
      <p:graphicFrame>
        <p:nvGraphicFramePr>
          <p:cNvPr id="3" name="Table 2"/>
          <p:cNvGraphicFramePr>
            <a:graphicFrameLocks noGrp="1"/>
          </p:cNvGraphicFramePr>
          <p:nvPr>
            <p:extLst>
              <p:ext uri="{D42A27DB-BD31-4B8C-83A1-F6EECF244321}">
                <p14:modId xmlns:p14="http://schemas.microsoft.com/office/powerpoint/2010/main" val="2866944088"/>
              </p:ext>
            </p:extLst>
          </p:nvPr>
        </p:nvGraphicFramePr>
        <p:xfrm>
          <a:off x="4382435" y="4656942"/>
          <a:ext cx="6975847" cy="1304610"/>
        </p:xfrm>
        <a:graphic>
          <a:graphicData uri="http://schemas.openxmlformats.org/drawingml/2006/table">
            <a:tbl>
              <a:tblPr firstRow="1" firstCol="1" bandRow="1">
                <a:tableStyleId>{8799B23B-EC83-4686-B30A-512413B5E67A}</a:tableStyleId>
              </a:tblPr>
              <a:tblGrid>
                <a:gridCol w="2732993">
                  <a:extLst>
                    <a:ext uri="{9D8B030D-6E8A-4147-A177-3AD203B41FA5}">
                      <a16:colId xmlns:a16="http://schemas.microsoft.com/office/drawing/2014/main" xmlns="" val="692846876"/>
                    </a:ext>
                  </a:extLst>
                </a:gridCol>
                <a:gridCol w="2081086">
                  <a:extLst>
                    <a:ext uri="{9D8B030D-6E8A-4147-A177-3AD203B41FA5}">
                      <a16:colId xmlns:a16="http://schemas.microsoft.com/office/drawing/2014/main" xmlns="" val="3062192987"/>
                    </a:ext>
                  </a:extLst>
                </a:gridCol>
                <a:gridCol w="2161768">
                  <a:extLst>
                    <a:ext uri="{9D8B030D-6E8A-4147-A177-3AD203B41FA5}">
                      <a16:colId xmlns:a16="http://schemas.microsoft.com/office/drawing/2014/main" xmlns="" val="1247377153"/>
                    </a:ext>
                  </a:extLst>
                </a:gridCol>
              </a:tblGrid>
              <a:tr h="0">
                <a:tc>
                  <a:txBody>
                    <a:bodyPr/>
                    <a:lstStyle/>
                    <a:p>
                      <a:pPr marL="0" marR="0">
                        <a:lnSpc>
                          <a:spcPct val="107000"/>
                        </a:lnSpc>
                        <a:spcBef>
                          <a:spcPts val="0"/>
                        </a:spcBef>
                        <a:spcAft>
                          <a:spcPts val="0"/>
                        </a:spcAft>
                      </a:pPr>
                      <a:r>
                        <a:rPr lang="en-US" sz="1600" b="0" i="1" dirty="0">
                          <a:effectLst/>
                          <a:latin typeface="Arial" panose="020B0604020202020204" pitchFamily="34" charset="0"/>
                          <a:cs typeface="Arial" panose="020B0604020202020204" pitchFamily="34" charset="0"/>
                        </a:rPr>
                        <a:t>Angelo Pietrobelli</a:t>
                      </a:r>
                      <a:endParaRPr lang="en-US" sz="1600" b="0" i="1"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600" b="0" i="1">
                          <a:effectLst/>
                          <a:latin typeface="Arial" panose="020B0604020202020204" pitchFamily="34" charset="0"/>
                          <a:cs typeface="Arial" panose="020B0604020202020204" pitchFamily="34" charset="0"/>
                        </a:rPr>
                        <a:t>Cynthia Kroeger</a:t>
                      </a:r>
                      <a:endParaRPr lang="en-US" sz="1600" b="0" i="1">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r>
                        <a:rPr lang="en-US" sz="1600" b="0" i="1" dirty="0" smtClean="0">
                          <a:effectLst/>
                          <a:latin typeface="Arial" panose="020B0604020202020204" pitchFamily="34" charset="0"/>
                          <a:cs typeface="Arial" panose="020B0604020202020204" pitchFamily="34" charset="0"/>
                        </a:rPr>
                        <a:t>Myles S. Faith</a:t>
                      </a:r>
                      <a:endParaRPr lang="en-US" sz="1600" i="1" dirty="0">
                        <a:latin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xmlns="" val="705051853"/>
                  </a:ext>
                </a:extLst>
              </a:tr>
              <a:tr h="0">
                <a:tc>
                  <a:txBody>
                    <a:bodyPr/>
                    <a:lstStyle/>
                    <a:p>
                      <a:pPr marL="0" marR="0">
                        <a:lnSpc>
                          <a:spcPct val="107000"/>
                        </a:lnSpc>
                        <a:spcBef>
                          <a:spcPts val="0"/>
                        </a:spcBef>
                        <a:spcAft>
                          <a:spcPts val="0"/>
                        </a:spcAft>
                      </a:pPr>
                      <a:r>
                        <a:rPr lang="en-US" sz="1600" b="0" i="1" dirty="0">
                          <a:effectLst/>
                          <a:latin typeface="Arial" panose="020B0604020202020204" pitchFamily="34" charset="0"/>
                          <a:cs typeface="Arial" panose="020B0604020202020204" pitchFamily="34" charset="0"/>
                        </a:rPr>
                        <a:t>Ashley Skinner</a:t>
                      </a:r>
                      <a:endParaRPr lang="en-US" sz="1600" b="0" i="1"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600" b="0" i="1">
                          <a:effectLst/>
                          <a:latin typeface="Arial" panose="020B0604020202020204" pitchFamily="34" charset="0"/>
                          <a:cs typeface="Arial" panose="020B0604020202020204" pitchFamily="34" charset="0"/>
                        </a:rPr>
                        <a:t>Cynthia Siu</a:t>
                      </a:r>
                      <a:endParaRPr lang="en-US" sz="1600" b="0" i="1">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600" b="0" i="1" dirty="0" smtClean="0">
                          <a:effectLst/>
                          <a:latin typeface="Arial" panose="020B0604020202020204" pitchFamily="34" charset="0"/>
                          <a:cs typeface="Arial" panose="020B0604020202020204" pitchFamily="34" charset="0"/>
                        </a:rPr>
                        <a:t>Steven </a:t>
                      </a:r>
                      <a:r>
                        <a:rPr lang="en-US" sz="1600" b="0" i="1" dirty="0">
                          <a:effectLst/>
                          <a:latin typeface="Arial" panose="020B0604020202020204" pitchFamily="34" charset="0"/>
                          <a:cs typeface="Arial" panose="020B0604020202020204" pitchFamily="34" charset="0"/>
                        </a:rPr>
                        <a:t>B. Heymsfield</a:t>
                      </a:r>
                      <a:endParaRPr lang="en-US" sz="1600" b="0" i="1"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xmlns="" val="1829619383"/>
                  </a:ext>
                </a:extLst>
              </a:tr>
              <a:tr h="0">
                <a:tc>
                  <a:txBody>
                    <a:bodyPr/>
                    <a:lstStyle/>
                    <a:p>
                      <a:pPr marL="0" marR="0">
                        <a:lnSpc>
                          <a:spcPct val="107000"/>
                        </a:lnSpc>
                        <a:spcBef>
                          <a:spcPts val="0"/>
                        </a:spcBef>
                        <a:spcAft>
                          <a:spcPts val="0"/>
                        </a:spcAft>
                      </a:pPr>
                      <a:r>
                        <a:rPr lang="en-US" sz="1600" b="0" i="1" dirty="0">
                          <a:effectLst/>
                          <a:latin typeface="Arial" panose="020B0604020202020204" pitchFamily="34" charset="0"/>
                          <a:cs typeface="Arial" panose="020B0604020202020204" pitchFamily="34" charset="0"/>
                        </a:rPr>
                        <a:t>Bernadette de Leon</a:t>
                      </a:r>
                      <a:endParaRPr lang="en-US" sz="1600" b="0" i="1"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600" b="0" i="1">
                          <a:effectLst/>
                          <a:latin typeface="Arial" panose="020B0604020202020204" pitchFamily="34" charset="0"/>
                          <a:cs typeface="Arial" panose="020B0604020202020204" pitchFamily="34" charset="0"/>
                        </a:rPr>
                        <a:t>Daniel L. Smith</a:t>
                      </a:r>
                      <a:endParaRPr lang="en-US" sz="1600" b="0" i="1">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600" b="0" i="1" dirty="0">
                          <a:effectLst/>
                          <a:latin typeface="Arial" panose="020B0604020202020204" pitchFamily="34" charset="0"/>
                          <a:cs typeface="Arial" panose="020B0604020202020204" pitchFamily="34" charset="0"/>
                        </a:rPr>
                        <a:t>Tanya Halliday</a:t>
                      </a:r>
                      <a:endParaRPr lang="en-US" sz="1600" b="0" i="1"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xmlns="" val="717729110"/>
                  </a:ext>
                </a:extLst>
              </a:tr>
              <a:tr h="0">
                <a:tc>
                  <a:txBody>
                    <a:bodyPr/>
                    <a:lstStyle/>
                    <a:p>
                      <a:pPr marL="0" marR="0">
                        <a:lnSpc>
                          <a:spcPct val="107000"/>
                        </a:lnSpc>
                        <a:spcBef>
                          <a:spcPts val="0"/>
                        </a:spcBef>
                        <a:spcAft>
                          <a:spcPts val="0"/>
                        </a:spcAft>
                      </a:pPr>
                      <a:r>
                        <a:rPr lang="en-US" sz="1600" b="0" i="1" dirty="0">
                          <a:effectLst/>
                          <a:latin typeface="Arial" panose="020B0604020202020204" pitchFamily="34" charset="0"/>
                          <a:cs typeface="Arial" panose="020B0604020202020204" pitchFamily="34" charset="0"/>
                        </a:rPr>
                        <a:t>Bridget Hannon</a:t>
                      </a:r>
                      <a:endParaRPr lang="en-US" sz="1600" b="0" i="1"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600" b="0" i="1" dirty="0" smtClean="0">
                          <a:effectLst/>
                          <a:latin typeface="Arial" panose="020B0604020202020204" pitchFamily="34" charset="0"/>
                          <a:ea typeface="Calibri" panose="020F0502020204030204" pitchFamily="34" charset="0"/>
                          <a:cs typeface="Arial" panose="020B0604020202020204" pitchFamily="34" charset="0"/>
                        </a:rPr>
                        <a:t>Daniella Chusyd</a:t>
                      </a:r>
                      <a:endParaRPr lang="en-US" sz="1600" b="0" i="1"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600" b="0" i="1" dirty="0">
                          <a:effectLst/>
                          <a:latin typeface="Arial" panose="020B0604020202020204" pitchFamily="34" charset="0"/>
                          <a:cs typeface="Arial" panose="020B0604020202020204" pitchFamily="34" charset="0"/>
                        </a:rPr>
                        <a:t>TaShauna Goldsby</a:t>
                      </a:r>
                      <a:endParaRPr lang="en-US" sz="1600" b="0" i="1"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xmlns="" val="2500878163"/>
                  </a:ext>
                </a:extLst>
              </a:tr>
              <a:tr h="0">
                <a:tc>
                  <a:txBody>
                    <a:bodyPr/>
                    <a:lstStyle/>
                    <a:p>
                      <a:pPr marL="0" marR="0">
                        <a:lnSpc>
                          <a:spcPct val="107000"/>
                        </a:lnSpc>
                        <a:spcBef>
                          <a:spcPts val="0"/>
                        </a:spcBef>
                        <a:spcAft>
                          <a:spcPts val="0"/>
                        </a:spcAft>
                      </a:pPr>
                      <a:r>
                        <a:rPr lang="en-US" sz="1600" b="0" i="1" dirty="0">
                          <a:effectLst/>
                          <a:latin typeface="Arial" panose="020B0604020202020204" pitchFamily="34" charset="0"/>
                          <a:cs typeface="Arial" panose="020B0604020202020204" pitchFamily="34" charset="0"/>
                        </a:rPr>
                        <a:t>Chanaka N. Kahathuduwa</a:t>
                      </a:r>
                      <a:endParaRPr lang="en-US" sz="1600" b="0" i="1"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600" b="0" i="1" dirty="0" smtClean="0">
                          <a:effectLst/>
                          <a:latin typeface="Arial" panose="020B0604020202020204" pitchFamily="34" charset="0"/>
                          <a:cs typeface="Arial" panose="020B0604020202020204" pitchFamily="34" charset="0"/>
                        </a:rPr>
                        <a:t>Diana Thomas</a:t>
                      </a:r>
                      <a:endParaRPr lang="en-US" sz="1600" b="0" i="1"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600" b="0" i="1" dirty="0">
                          <a:effectLst/>
                          <a:latin typeface="Arial" panose="020B0604020202020204" pitchFamily="34" charset="0"/>
                          <a:cs typeface="Arial" panose="020B0604020202020204" pitchFamily="34" charset="0"/>
                        </a:rPr>
                        <a:t> </a:t>
                      </a:r>
                      <a:endParaRPr lang="en-US" sz="1600" b="0" i="1"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xmlns="" val="914517447"/>
                  </a:ext>
                </a:extLst>
              </a:tr>
            </a:tbl>
          </a:graphicData>
        </a:graphic>
      </p:graphicFrame>
    </p:spTree>
    <p:extLst>
      <p:ext uri="{BB962C8B-B14F-4D97-AF65-F5344CB8AC3E}">
        <p14:creationId xmlns:p14="http://schemas.microsoft.com/office/powerpoint/2010/main" val="3567843075"/>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5508"/>
            <a:ext cx="10363200" cy="1143000"/>
          </a:xfrm>
        </p:spPr>
        <p:txBody>
          <a:bodyPr/>
          <a:lstStyle/>
          <a:p>
            <a:r>
              <a:rPr lang="en-US" dirty="0" smtClean="0"/>
              <a:t>Some References</a:t>
            </a:r>
            <a:endParaRPr lang="en-US" dirty="0"/>
          </a:p>
        </p:txBody>
      </p:sp>
      <p:sp>
        <p:nvSpPr>
          <p:cNvPr id="4" name="Slide Number Placeholder 3"/>
          <p:cNvSpPr>
            <a:spLocks noGrp="1"/>
          </p:cNvSpPr>
          <p:nvPr>
            <p:ph type="sldNum" sz="quarter" idx="12"/>
          </p:nvPr>
        </p:nvSpPr>
        <p:spPr/>
        <p:txBody>
          <a:bodyPr/>
          <a:lstStyle/>
          <a:p>
            <a:fld id="{15BB00B5-DA7F-481B-A2BF-E2DDDA83158A}" type="slidenum">
              <a:rPr lang="en-US" altLang="en-US" smtClean="0"/>
              <a:pPr/>
              <a:t>20</a:t>
            </a:fld>
            <a:endParaRPr lang="en-US" altLang="en-US" dirty="0"/>
          </a:p>
        </p:txBody>
      </p:sp>
      <p:sp>
        <p:nvSpPr>
          <p:cNvPr id="6" name="Rectangle 5"/>
          <p:cNvSpPr/>
          <p:nvPr/>
        </p:nvSpPr>
        <p:spPr>
          <a:xfrm>
            <a:off x="358586" y="903181"/>
            <a:ext cx="11582400" cy="6235938"/>
          </a:xfrm>
          <a:prstGeom prst="rect">
            <a:avLst/>
          </a:prstGeom>
        </p:spPr>
        <p:txBody>
          <a:bodyPr wrap="square">
            <a:spAutoFit/>
          </a:bodyPr>
          <a:lstStyle/>
          <a:p>
            <a:pPr marL="342900" marR="0" lvl="0" indent="-342900">
              <a:lnSpc>
                <a:spcPct val="107000"/>
              </a:lnSpc>
              <a:spcBef>
                <a:spcPts val="0"/>
              </a:spcBef>
              <a:spcAft>
                <a:spcPts val="500"/>
              </a:spcAft>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Allison, D. B., </a:t>
            </a:r>
            <a:r>
              <a:rPr lang="en-US" sz="1200" dirty="0" err="1">
                <a:latin typeface="Calibri" panose="020F0502020204030204" pitchFamily="34" charset="0"/>
                <a:ea typeface="Calibri" panose="020F0502020204030204" pitchFamily="34" charset="0"/>
                <a:cs typeface="Times New Roman" panose="02020603050405020304" pitchFamily="18" charset="0"/>
              </a:rPr>
              <a:t>Loebel</a:t>
            </a:r>
            <a:r>
              <a:rPr lang="en-US" sz="1200" dirty="0">
                <a:latin typeface="Calibri" panose="020F0502020204030204" pitchFamily="34" charset="0"/>
                <a:ea typeface="Calibri" panose="020F0502020204030204" pitchFamily="34" charset="0"/>
                <a:cs typeface="Times New Roman" panose="02020603050405020304" pitchFamily="18" charset="0"/>
              </a:rPr>
              <a:t>, A. D., Lombardo, I., Romano, S. J., Siu, C. O.  (2009). Understanding the relationship between baseline BMI and subsequent weight change in antipsychotic trials: Effect modification or regression to the mean? Psychiatry Research, Dec 30;170(2-3):172-6.</a:t>
            </a:r>
          </a:p>
          <a:p>
            <a:pPr marL="342900" marR="0" lvl="0" indent="-342900">
              <a:lnSpc>
                <a:spcPct val="107000"/>
              </a:lnSpc>
              <a:spcBef>
                <a:spcPts val="0"/>
              </a:spcBef>
              <a:spcAft>
                <a:spcPts val="500"/>
              </a:spcAft>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Bland J M, Altman D G.  Statistic Notes: Regression towards the mean BMJ 1994; 308 :1499</a:t>
            </a:r>
          </a:p>
          <a:p>
            <a:pPr marL="342900" marR="0" lvl="0" indent="-342900">
              <a:lnSpc>
                <a:spcPct val="107000"/>
              </a:lnSpc>
              <a:spcBef>
                <a:spcPts val="0"/>
              </a:spcBef>
              <a:spcAft>
                <a:spcPts val="500"/>
              </a:spcAft>
              <a:buFont typeface="+mj-lt"/>
              <a:buAutoNum type="arabicPeriod"/>
            </a:pPr>
            <a:r>
              <a:rPr lang="en-US" sz="1200" dirty="0" smtClean="0">
                <a:latin typeface="Calibri" panose="020F0502020204030204" pitchFamily="34" charset="0"/>
                <a:ea typeface="Calibri" panose="020F0502020204030204" pitchFamily="34" charset="0"/>
                <a:cs typeface="Times New Roman" panose="02020603050405020304" pitchFamily="18" charset="0"/>
              </a:rPr>
              <a:t>George</a:t>
            </a:r>
            <a:r>
              <a:rPr lang="en-US" sz="1200" dirty="0">
                <a:latin typeface="Calibri" panose="020F0502020204030204" pitchFamily="34" charset="0"/>
                <a:ea typeface="Calibri" panose="020F0502020204030204" pitchFamily="34" charset="0"/>
                <a:cs typeface="Times New Roman" panose="02020603050405020304" pitchFamily="18" charset="0"/>
              </a:rPr>
              <a:t>, B. J., Beasley, T. M., Brown, A. W., Dawson, J., </a:t>
            </a:r>
            <a:r>
              <a:rPr lang="en-US" sz="1200" dirty="0" err="1">
                <a:latin typeface="Calibri" panose="020F0502020204030204" pitchFamily="34" charset="0"/>
                <a:ea typeface="Calibri" panose="020F0502020204030204" pitchFamily="34" charset="0"/>
                <a:cs typeface="Times New Roman" panose="02020603050405020304" pitchFamily="18" charset="0"/>
              </a:rPr>
              <a:t>Dimova</a:t>
            </a:r>
            <a:r>
              <a:rPr lang="en-US" sz="1200" dirty="0">
                <a:latin typeface="Calibri" panose="020F0502020204030204" pitchFamily="34" charset="0"/>
                <a:ea typeface="Calibri" panose="020F0502020204030204" pitchFamily="34" charset="0"/>
                <a:cs typeface="Times New Roman" panose="02020603050405020304" pitchFamily="18" charset="0"/>
              </a:rPr>
              <a:t>, R., Divers, J., Goldsby, T. U., Heo, M., Kaiser, K. A., Keith, S., Kim, M. Y., Li, P., Mehta, T., Oakes, J. M., Skinner, A., Stuart, E., &amp; Allison, D. B. (2016). Common scientific and statistical errors in obesity research. Obesity, Apr;24(4):781-90. </a:t>
            </a:r>
            <a:r>
              <a:rPr lang="en-US" sz="1200" dirty="0" err="1">
                <a:latin typeface="Calibri" panose="020F0502020204030204" pitchFamily="34" charset="0"/>
                <a:ea typeface="Calibri" panose="020F0502020204030204" pitchFamily="34" charset="0"/>
                <a:cs typeface="Times New Roman" panose="02020603050405020304" pitchFamily="18" charset="0"/>
              </a:rPr>
              <a:t>doi</a:t>
            </a:r>
            <a:r>
              <a:rPr lang="en-US" sz="1200" dirty="0">
                <a:latin typeface="Calibri" panose="020F0502020204030204" pitchFamily="34" charset="0"/>
                <a:ea typeface="Calibri" panose="020F0502020204030204" pitchFamily="34" charset="0"/>
                <a:cs typeface="Times New Roman" panose="02020603050405020304" pitchFamily="18" charset="0"/>
              </a:rPr>
              <a:t>: 10.1002/oby.21449. </a:t>
            </a:r>
          </a:p>
          <a:p>
            <a:pPr marL="342900" marR="0" lvl="0" indent="-342900">
              <a:lnSpc>
                <a:spcPct val="107000"/>
              </a:lnSpc>
              <a:spcBef>
                <a:spcPts val="0"/>
              </a:spcBef>
              <a:spcAft>
                <a:spcPts val="500"/>
              </a:spcAft>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Halliday, T.M., Thomas, D.M., Siu, C.O. &amp; Allison, D.B. (2017) Failing to Account for Regression to the Mean Results in Unjustified Conclusions: Letter Concerning </a:t>
            </a:r>
            <a:r>
              <a:rPr lang="en-US" sz="1200" dirty="0" err="1">
                <a:latin typeface="Calibri" panose="020F0502020204030204" pitchFamily="34" charset="0"/>
                <a:ea typeface="Calibri" panose="020F0502020204030204" pitchFamily="34" charset="0"/>
                <a:cs typeface="Times New Roman" panose="02020603050405020304" pitchFamily="18" charset="0"/>
              </a:rPr>
              <a:t>Tomisek</a:t>
            </a:r>
            <a:r>
              <a:rPr lang="en-US" sz="1200" dirty="0">
                <a:latin typeface="Calibri" panose="020F0502020204030204" pitchFamily="34" charset="0"/>
                <a:ea typeface="Calibri" panose="020F0502020204030204" pitchFamily="34" charset="0"/>
                <a:cs typeface="Times New Roman" panose="02020603050405020304" pitchFamily="18" charset="0"/>
              </a:rPr>
              <a:t>, A., </a:t>
            </a:r>
            <a:r>
              <a:rPr lang="en-US" sz="1200" dirty="0" err="1">
                <a:latin typeface="Calibri" panose="020F0502020204030204" pitchFamily="34" charset="0"/>
                <a:ea typeface="Calibri" panose="020F0502020204030204" pitchFamily="34" charset="0"/>
                <a:cs typeface="Times New Roman" panose="02020603050405020304" pitchFamily="18" charset="0"/>
              </a:rPr>
              <a:t>Flinn</a:t>
            </a:r>
            <a:r>
              <a:rPr lang="en-US" sz="1200" dirty="0">
                <a:latin typeface="Calibri" panose="020F0502020204030204" pitchFamily="34" charset="0"/>
                <a:ea typeface="Calibri" panose="020F0502020204030204" pitchFamily="34" charset="0"/>
                <a:cs typeface="Times New Roman" panose="02020603050405020304" pitchFamily="18" charset="0"/>
              </a:rPr>
              <a:t>, B., </a:t>
            </a:r>
            <a:r>
              <a:rPr lang="en-US" sz="1200" dirty="0" err="1">
                <a:latin typeface="Calibri" panose="020F0502020204030204" pitchFamily="34" charset="0"/>
                <a:ea typeface="Calibri" panose="020F0502020204030204" pitchFamily="34" charset="0"/>
                <a:cs typeface="Times New Roman" panose="02020603050405020304" pitchFamily="18" charset="0"/>
              </a:rPr>
              <a:t>Balsky</a:t>
            </a:r>
            <a:r>
              <a:rPr lang="en-US" sz="1200" dirty="0">
                <a:latin typeface="Calibri" panose="020F0502020204030204" pitchFamily="34" charset="0"/>
                <a:ea typeface="Calibri" panose="020F0502020204030204" pitchFamily="34" charset="0"/>
                <a:cs typeface="Times New Roman" panose="02020603050405020304" pitchFamily="18" charset="0"/>
              </a:rPr>
              <a:t>, T., </a:t>
            </a:r>
            <a:r>
              <a:rPr lang="en-US" sz="1200" dirty="0" err="1">
                <a:latin typeface="Calibri" panose="020F0502020204030204" pitchFamily="34" charset="0"/>
                <a:ea typeface="Calibri" panose="020F0502020204030204" pitchFamily="34" charset="0"/>
                <a:cs typeface="Times New Roman" panose="02020603050405020304" pitchFamily="18" charset="0"/>
              </a:rPr>
              <a:t>Gruman</a:t>
            </a:r>
            <a:r>
              <a:rPr lang="en-US" sz="1200" dirty="0">
                <a:latin typeface="Calibri" panose="020F0502020204030204" pitchFamily="34" charset="0"/>
                <a:ea typeface="Calibri" panose="020F0502020204030204" pitchFamily="34" charset="0"/>
                <a:cs typeface="Times New Roman" panose="02020603050405020304" pitchFamily="18" charset="0"/>
              </a:rPr>
              <a:t>, C.,, &amp; </a:t>
            </a:r>
            <a:r>
              <a:rPr lang="en-US" sz="1200" dirty="0" err="1">
                <a:latin typeface="Calibri" panose="020F0502020204030204" pitchFamily="34" charset="0"/>
                <a:ea typeface="Calibri" panose="020F0502020204030204" pitchFamily="34" charset="0"/>
                <a:cs typeface="Times New Roman" panose="02020603050405020304" pitchFamily="18" charset="0"/>
              </a:rPr>
              <a:t>Rizer</a:t>
            </a:r>
            <a:r>
              <a:rPr lang="en-US" sz="1200" dirty="0">
                <a:latin typeface="Calibri" panose="020F0502020204030204" pitchFamily="34" charset="0"/>
                <a:ea typeface="Calibri" panose="020F0502020204030204" pitchFamily="34" charset="0"/>
                <a:cs typeface="Times New Roman" panose="02020603050405020304" pitchFamily="18" charset="0"/>
              </a:rPr>
              <a:t>, A.M. (2017) Strong, healthy, energized: Striving for a healthy weight in an older lesbian population.  Journal of Women &amp; Aging; 30(1), 10.1080/08952841.2017.1407575 </a:t>
            </a:r>
          </a:p>
          <a:p>
            <a:pPr marL="342900" marR="0" lvl="0" indent="-342900">
              <a:lnSpc>
                <a:spcPct val="107000"/>
              </a:lnSpc>
              <a:spcBef>
                <a:spcPts val="0"/>
              </a:spcBef>
              <a:spcAft>
                <a:spcPts val="500"/>
              </a:spcAft>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Hannon, B., Thomas, D. M., Siu, C., O., &amp; Allison, D. B. (in press). Neglecting Regression to the Mean Continues to Lead to Unwarranted Conclusions: Letter Regarding “The magnitude of weight loss induced by metformin is independently associated with BMI at baseline in newly diagnosed type 2 diabetes: Post-hoc analysis from data of a phase IV open-labeled trial.” </a:t>
            </a:r>
            <a:r>
              <a:rPr lang="en-US" sz="1200" i="1" dirty="0">
                <a:latin typeface="Calibri" panose="020F0502020204030204" pitchFamily="34" charset="0"/>
                <a:ea typeface="Calibri" panose="020F0502020204030204" pitchFamily="34" charset="0"/>
                <a:cs typeface="Times New Roman" panose="02020603050405020304" pitchFamily="18" charset="0"/>
              </a:rPr>
              <a:t>Advances in Clinical and Experimental Medicine</a:t>
            </a:r>
            <a:r>
              <a:rPr lang="en-US" sz="1200" dirty="0">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500"/>
              </a:spcAft>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Kahathuduwa, C. N., Thomas, D. M., Siu, C. &amp; Allison, D. B.. (in preparation). Due to Regression to the Mean, the Published Conclusion of “We Run This City: Impact of a Community–School Fitness Program on Obesity, Health, and Fitness” Regarding Effects on BMI Cannot Be Substantiated. </a:t>
            </a:r>
            <a:r>
              <a:rPr lang="en-US" sz="1200" i="1" dirty="0" err="1">
                <a:latin typeface="Calibri" panose="020F0502020204030204" pitchFamily="34" charset="0"/>
                <a:ea typeface="Calibri" panose="020F0502020204030204" pitchFamily="34" charset="0"/>
                <a:cs typeface="Times New Roman" panose="02020603050405020304" pitchFamily="18" charset="0"/>
              </a:rPr>
              <a:t>Prev</a:t>
            </a:r>
            <a:r>
              <a:rPr lang="en-US" sz="1200" i="1" dirty="0">
                <a:latin typeface="Calibri" panose="020F0502020204030204" pitchFamily="34" charset="0"/>
                <a:ea typeface="Calibri" panose="020F0502020204030204" pitchFamily="34" charset="0"/>
                <a:cs typeface="Times New Roman" panose="02020603050405020304" pitchFamily="18" charset="0"/>
              </a:rPr>
              <a:t> Chronic Dis</a:t>
            </a:r>
            <a:r>
              <a:rPr lang="en-US" sz="1200" dirty="0">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500"/>
              </a:spcAft>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Kahathuduwa, C. N., Thomas, D. M., Siu, C., &amp; Allison, D. B. (2018).  Unaccounted for Regression to the Mean Renders Conclusion of Article Titled “Uric acid lowering in relation to HbA1c reductions with the SGLT2 inhibitor </a:t>
            </a:r>
            <a:r>
              <a:rPr lang="en-US" sz="1200" dirty="0" err="1">
                <a:latin typeface="Calibri" panose="020F0502020204030204" pitchFamily="34" charset="0"/>
                <a:ea typeface="Calibri" panose="020F0502020204030204" pitchFamily="34" charset="0"/>
                <a:cs typeface="Times New Roman" panose="02020603050405020304" pitchFamily="18" charset="0"/>
              </a:rPr>
              <a:t>Tofogliflozin</a:t>
            </a:r>
            <a:r>
              <a:rPr lang="en-US" sz="1200" dirty="0">
                <a:latin typeface="Calibri" panose="020F0502020204030204" pitchFamily="34" charset="0"/>
                <a:ea typeface="Calibri" panose="020F0502020204030204" pitchFamily="34" charset="0"/>
                <a:cs typeface="Times New Roman" panose="02020603050405020304" pitchFamily="18" charset="0"/>
              </a:rPr>
              <a:t>” Unsubstantiated. Diabetes, Obesity and Metabolism, 2018 Apr 16. </a:t>
            </a:r>
            <a:r>
              <a:rPr lang="en-US" sz="1200" dirty="0" err="1">
                <a:latin typeface="Calibri" panose="020F0502020204030204" pitchFamily="34" charset="0"/>
                <a:ea typeface="Calibri" panose="020F0502020204030204" pitchFamily="34" charset="0"/>
                <a:cs typeface="Times New Roman" panose="02020603050405020304" pitchFamily="18" charset="0"/>
              </a:rPr>
              <a:t>doi</a:t>
            </a:r>
            <a:r>
              <a:rPr lang="en-US" sz="1200" dirty="0">
                <a:latin typeface="Calibri" panose="020F0502020204030204" pitchFamily="34" charset="0"/>
                <a:ea typeface="Calibri" panose="020F0502020204030204" pitchFamily="34" charset="0"/>
                <a:cs typeface="Times New Roman" panose="02020603050405020304" pitchFamily="18" charset="0"/>
              </a:rPr>
              <a:t>: 10.1111/dom.13323. </a:t>
            </a:r>
          </a:p>
          <a:p>
            <a:pPr marL="342900" marR="0" lvl="0" indent="-342900">
              <a:lnSpc>
                <a:spcPct val="107000"/>
              </a:lnSpc>
              <a:spcBef>
                <a:spcPts val="0"/>
              </a:spcBef>
              <a:spcAft>
                <a:spcPts val="500"/>
              </a:spcAft>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Kroeger, C.M., Thomas, D., Siu, C.S., &amp; Allison, D.B. (2018). Overlooking regression to the mean leads to unwarranted interpretations: Letter concerning, "Do obese and extremely obese patients lose weight after lumbar spine fusions? Analysis of a cohort of 7303 patients from the Kaiser national spine registry".  Spine April 2018. </a:t>
            </a:r>
            <a:r>
              <a:rPr lang="en-US" sz="1200" dirty="0" err="1">
                <a:latin typeface="Calibri" panose="020F0502020204030204" pitchFamily="34" charset="0"/>
                <a:ea typeface="Calibri" panose="020F0502020204030204" pitchFamily="34" charset="0"/>
                <a:cs typeface="Times New Roman" panose="02020603050405020304" pitchFamily="18" charset="0"/>
              </a:rPr>
              <a:t>doi</a:t>
            </a:r>
            <a:r>
              <a:rPr lang="en-US" sz="1200" dirty="0">
                <a:latin typeface="Calibri" panose="020F0502020204030204" pitchFamily="34" charset="0"/>
                <a:ea typeface="Calibri" panose="020F0502020204030204" pitchFamily="34" charset="0"/>
                <a:cs typeface="Times New Roman" panose="02020603050405020304" pitchFamily="18" charset="0"/>
              </a:rPr>
              <a:t>: 10.1097/BRS.0000000000002564</a:t>
            </a:r>
          </a:p>
          <a:p>
            <a:pPr marL="342900" marR="0" lvl="0" indent="-342900">
              <a:lnSpc>
                <a:spcPct val="107000"/>
              </a:lnSpc>
              <a:spcBef>
                <a:spcPts val="0"/>
              </a:spcBef>
              <a:spcAft>
                <a:spcPts val="500"/>
              </a:spcAft>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Skinner, A. C., Goldsby, T. U., &amp; Allison, D. B. (2016). Regression to the Mean: A Commonly Overlooked and Misunderstood Factor Leading to Unjustified Conclusions in Pediatric Obesity Research. Childhood Obesity, Apr;12(2):155-8. </a:t>
            </a:r>
            <a:r>
              <a:rPr lang="en-US" sz="1200" dirty="0" err="1">
                <a:latin typeface="Calibri" panose="020F0502020204030204" pitchFamily="34" charset="0"/>
                <a:ea typeface="Calibri" panose="020F0502020204030204" pitchFamily="34" charset="0"/>
                <a:cs typeface="Times New Roman" panose="02020603050405020304" pitchFamily="18" charset="0"/>
              </a:rPr>
              <a:t>doi</a:t>
            </a:r>
            <a:r>
              <a:rPr lang="en-US" sz="1200" dirty="0">
                <a:latin typeface="Calibri" panose="020F0502020204030204" pitchFamily="34" charset="0"/>
                <a:ea typeface="Calibri" panose="020F0502020204030204" pitchFamily="34" charset="0"/>
                <a:cs typeface="Times New Roman" panose="02020603050405020304" pitchFamily="18" charset="0"/>
              </a:rPr>
              <a:t>: 10.1089/chi.2015.0222.</a:t>
            </a:r>
          </a:p>
          <a:p>
            <a:pPr marL="342900" marR="0" lvl="0" indent="-342900">
              <a:lnSpc>
                <a:spcPct val="107000"/>
              </a:lnSpc>
              <a:spcBef>
                <a:spcPts val="0"/>
              </a:spcBef>
              <a:spcAft>
                <a:spcPts val="500"/>
              </a:spcAft>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Skinner, A. C., Heymsfield, S. B., Pietrobelli, A., Faith, M. S., Allison, D. B. (2015). Ignoring Regression to the Mean Leads to Unsupported Conclusion about Obesity. [Letter]. Submitted to International Journal of Behavioral Nutrition and Physical Activity. </a:t>
            </a:r>
            <a:r>
              <a:rPr lang="en-US" sz="1200"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2"/>
              </a:rPr>
              <a:t>http://www.ijbnpa.org/content/12/1/56</a:t>
            </a:r>
            <a:r>
              <a:rPr lang="en-US" sz="1200" dirty="0">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500"/>
              </a:spcAft>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Smith, D. L., Thomas, D., M., Siu, C. O., </a:t>
            </a:r>
            <a:r>
              <a:rPr lang="en-US" sz="1200" dirty="0" err="1">
                <a:latin typeface="Calibri" panose="020F0502020204030204" pitchFamily="34" charset="0"/>
                <a:ea typeface="Calibri" panose="020F0502020204030204" pitchFamily="34" charset="0"/>
                <a:cs typeface="Times New Roman" panose="02020603050405020304" pitchFamily="18" charset="0"/>
              </a:rPr>
              <a:t>Verhulst</a:t>
            </a:r>
            <a:r>
              <a:rPr lang="en-US" sz="1200" dirty="0">
                <a:latin typeface="Calibri" panose="020F0502020204030204" pitchFamily="34" charset="0"/>
                <a:ea typeface="Calibri" panose="020F0502020204030204" pitchFamily="34" charset="0"/>
                <a:cs typeface="Times New Roman" panose="02020603050405020304" pitchFamily="18" charset="0"/>
              </a:rPr>
              <a:t>, S., &amp; Allison, D. B. (2018) Regression to the Mean, Apparent Data Errors, and Biologically Extraordinary Results: Letter Regarding “Changes in telomere length 3–5 years after gastric bypass surgery”. International Journal of Obesity, Apr;42(4):949-950. </a:t>
            </a:r>
            <a:r>
              <a:rPr lang="en-US" sz="1200" dirty="0" err="1">
                <a:latin typeface="Calibri" panose="020F0502020204030204" pitchFamily="34" charset="0"/>
                <a:ea typeface="Calibri" panose="020F0502020204030204" pitchFamily="34" charset="0"/>
                <a:cs typeface="Times New Roman" panose="02020603050405020304" pitchFamily="18" charset="0"/>
              </a:rPr>
              <a:t>doi</a:t>
            </a:r>
            <a:r>
              <a:rPr lang="en-US" sz="1200" dirty="0">
                <a:latin typeface="Calibri" panose="020F0502020204030204" pitchFamily="34" charset="0"/>
                <a:ea typeface="Calibri" panose="020F0502020204030204" pitchFamily="34" charset="0"/>
                <a:cs typeface="Times New Roman" panose="02020603050405020304" pitchFamily="18" charset="0"/>
              </a:rPr>
              <a:t>: 10.1038/ijo.2017.298   </a:t>
            </a:r>
          </a:p>
          <a:p>
            <a:pPr marL="342900" marR="0" lvl="0" indent="-342900">
              <a:lnSpc>
                <a:spcPct val="107000"/>
              </a:lnSpc>
              <a:spcBef>
                <a:spcPts val="0"/>
              </a:spcBef>
              <a:spcAft>
                <a:spcPts val="800"/>
              </a:spcAft>
              <a:buFont typeface="+mj-lt"/>
              <a:buAutoNum type="arabicPeriod"/>
            </a:pPr>
            <a:r>
              <a:rPr lang="en-US" sz="1200" dirty="0" err="1">
                <a:latin typeface="Calibri" panose="020F0502020204030204" pitchFamily="34" charset="0"/>
                <a:ea typeface="Calibri" panose="020F0502020204030204" pitchFamily="34" charset="0"/>
                <a:cs typeface="Times New Roman" panose="02020603050405020304" pitchFamily="18" charset="0"/>
              </a:rPr>
              <a:t>Yeh</a:t>
            </a:r>
            <a:r>
              <a:rPr lang="en-US" sz="1200" dirty="0">
                <a:latin typeface="Calibri" panose="020F0502020204030204" pitchFamily="34" charset="0"/>
                <a:ea typeface="Calibri" panose="020F0502020204030204" pitchFamily="34" charset="0"/>
                <a:cs typeface="Times New Roman" panose="02020603050405020304" pitchFamily="18" charset="0"/>
              </a:rPr>
              <a:t>, Y., </a:t>
            </a:r>
            <a:r>
              <a:rPr lang="en-US" sz="1200" dirty="0" err="1">
                <a:latin typeface="Calibri" panose="020F0502020204030204" pitchFamily="34" charset="0"/>
                <a:ea typeface="Calibri" panose="020F0502020204030204" pitchFamily="34" charset="0"/>
                <a:cs typeface="Times New Roman" panose="02020603050405020304" pitchFamily="18" charset="0"/>
              </a:rPr>
              <a:t>Hartlieb</a:t>
            </a:r>
            <a:r>
              <a:rPr lang="en-US" sz="1200" dirty="0">
                <a:latin typeface="Calibri" panose="020F0502020204030204" pitchFamily="34" charset="0"/>
                <a:ea typeface="Calibri" panose="020F0502020204030204" pitchFamily="34" charset="0"/>
                <a:cs typeface="Times New Roman" panose="02020603050405020304" pitchFamily="18" charset="0"/>
              </a:rPr>
              <a:t>, K.B., </a:t>
            </a:r>
            <a:r>
              <a:rPr lang="en-US" sz="1200" dirty="0" err="1">
                <a:latin typeface="Calibri" panose="020F0502020204030204" pitchFamily="34" charset="0"/>
                <a:ea typeface="Calibri" panose="020F0502020204030204" pitchFamily="34" charset="0"/>
                <a:cs typeface="Times New Roman" panose="02020603050405020304" pitchFamily="18" charset="0"/>
              </a:rPr>
              <a:t>Danford</a:t>
            </a:r>
            <a:r>
              <a:rPr lang="en-US" sz="1200" dirty="0">
                <a:latin typeface="Calibri" panose="020F0502020204030204" pitchFamily="34" charset="0"/>
                <a:ea typeface="Calibri" panose="020F0502020204030204" pitchFamily="34" charset="0"/>
                <a:cs typeface="Times New Roman" panose="02020603050405020304" pitchFamily="18" charset="0"/>
              </a:rPr>
              <a:t>, C. et al. J. Correction to: Effectiveness of Nutrition Intervention in a Selected Group of Overweight and Obese African-American Preschoolers. Racial and Ethnic Health Disparities (2017). </a:t>
            </a:r>
            <a:r>
              <a:rPr lang="en-US" sz="1200"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3"/>
              </a:rPr>
              <a:t>https://doi.org/10.1007/s40615-017-0436-z</a:t>
            </a:r>
            <a:r>
              <a:rPr lang="en-US" sz="1200" u="sng" dirty="0">
                <a:solidFill>
                  <a:srgbClr val="0563C1"/>
                </a:solidFill>
                <a:latin typeface="Calibri" panose="020F0502020204030204" pitchFamily="34" charset="0"/>
                <a:ea typeface="Calibri" panose="020F0502020204030204" pitchFamily="34" charset="0"/>
                <a:cs typeface="Times New Roman" panose="02020603050405020304" pitchFamily="18" charset="0"/>
              </a:rPr>
              <a:t>.</a:t>
            </a:r>
            <a:r>
              <a:rPr lang="en-US" sz="1200" dirty="0">
                <a:latin typeface="Calibri" panose="020F0502020204030204" pitchFamily="34" charset="0"/>
                <a:ea typeface="Calibri" panose="020F0502020204030204" pitchFamily="34" charset="0"/>
                <a:cs typeface="Times New Roman" panose="02020603050405020304" pitchFamily="18" charset="0"/>
              </a:rPr>
              <a:t> See also: </a:t>
            </a:r>
            <a:r>
              <a:rPr lang="en-US" sz="1200"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4"/>
              </a:rPr>
              <a:t>http://conscienhealth.org/2017/10/looking-model-scientific-integrity/</a:t>
            </a:r>
            <a:r>
              <a:rPr lang="en-US" sz="1200" dirty="0">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200" dirty="0">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61865788"/>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5BB00B5-DA7F-481B-A2BF-E2DDDA83158A}" type="slidenum">
              <a:rPr lang="en-US" altLang="en-US" smtClean="0"/>
              <a:pPr/>
              <a:t>21</a:t>
            </a:fld>
            <a:endParaRPr lang="en-US" altLang="en-US" dirty="0"/>
          </a:p>
        </p:txBody>
      </p:sp>
      <p:pic>
        <p:nvPicPr>
          <p:cNvPr id="5" name="Picture 4"/>
          <p:cNvPicPr>
            <a:picLocks noChangeAspect="1"/>
          </p:cNvPicPr>
          <p:nvPr/>
        </p:nvPicPr>
        <p:blipFill>
          <a:blip r:embed="rId2"/>
          <a:stretch>
            <a:fillRect/>
          </a:stretch>
        </p:blipFill>
        <p:spPr>
          <a:xfrm>
            <a:off x="3181350" y="904875"/>
            <a:ext cx="5829300" cy="5048250"/>
          </a:xfrm>
          <a:prstGeom prst="rect">
            <a:avLst/>
          </a:prstGeom>
        </p:spPr>
      </p:pic>
      <p:sp>
        <p:nvSpPr>
          <p:cNvPr id="6" name="TextBox 5"/>
          <p:cNvSpPr txBox="1"/>
          <p:nvPr/>
        </p:nvSpPr>
        <p:spPr>
          <a:xfrm>
            <a:off x="3406596" y="6221505"/>
            <a:ext cx="5464958" cy="261610"/>
          </a:xfrm>
          <a:prstGeom prst="rect">
            <a:avLst/>
          </a:prstGeom>
          <a:noFill/>
        </p:spPr>
        <p:txBody>
          <a:bodyPr wrap="none" rtlCol="0">
            <a:spAutoFit/>
          </a:bodyPr>
          <a:lstStyle/>
          <a:p>
            <a:r>
              <a:rPr lang="en-US" sz="1100" dirty="0"/>
              <a:t>From: https://me.me/i/why-cats-make-bad-scientists-did-you-eat-the-control-1696661</a:t>
            </a:r>
          </a:p>
        </p:txBody>
      </p:sp>
    </p:spTree>
    <p:extLst>
      <p:ext uri="{BB962C8B-B14F-4D97-AF65-F5344CB8AC3E}">
        <p14:creationId xmlns:p14="http://schemas.microsoft.com/office/powerpoint/2010/main" val="2928353992"/>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3" name="TextBox 6"/>
          <p:cNvSpPr txBox="1">
            <a:spLocks noChangeArrowheads="1"/>
          </p:cNvSpPr>
          <p:nvPr/>
        </p:nvSpPr>
        <p:spPr bwMode="auto">
          <a:xfrm>
            <a:off x="2847974" y="636295"/>
            <a:ext cx="7591426"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0000"/>
              </a:lnSpc>
              <a:spcBef>
                <a:spcPct val="40000"/>
              </a:spcBef>
              <a:buClr>
                <a:schemeClr val="accent1"/>
              </a:buClr>
              <a:buSzPct val="80000"/>
              <a:buFont typeface="Symbol" pitchFamily="18" charset="2"/>
              <a:buChar char="¨"/>
              <a:defRPr sz="4000">
                <a:solidFill>
                  <a:schemeClr val="tx1"/>
                </a:solidFill>
                <a:latin typeface="Arial" pitchFamily="34" charset="0"/>
                <a:ea typeface="MS PGothic" pitchFamily="34" charset="-128"/>
              </a:defRPr>
            </a:lvl1pPr>
            <a:lvl2pPr marL="742950" indent="-285750">
              <a:lnSpc>
                <a:spcPct val="80000"/>
              </a:lnSpc>
              <a:spcBef>
                <a:spcPct val="40000"/>
              </a:spcBef>
              <a:buClr>
                <a:schemeClr val="accent1"/>
              </a:buClr>
              <a:buChar char="•"/>
              <a:defRPr sz="3600">
                <a:solidFill>
                  <a:schemeClr val="tx1"/>
                </a:solidFill>
                <a:latin typeface="Arial" pitchFamily="34" charset="0"/>
                <a:ea typeface="MS PGothic" pitchFamily="34" charset="-128"/>
              </a:defRPr>
            </a:lvl2pPr>
            <a:lvl3pPr marL="1143000" indent="-228600">
              <a:lnSpc>
                <a:spcPct val="80000"/>
              </a:lnSpc>
              <a:spcBef>
                <a:spcPct val="40000"/>
              </a:spcBef>
              <a:buClr>
                <a:schemeClr val="accent1"/>
              </a:buClr>
              <a:buChar char="•"/>
              <a:defRPr sz="3200">
                <a:solidFill>
                  <a:schemeClr val="tx1"/>
                </a:solidFill>
                <a:latin typeface="Arial" pitchFamily="34" charset="0"/>
                <a:ea typeface="MS PGothic" pitchFamily="34" charset="-128"/>
              </a:defRPr>
            </a:lvl3pPr>
            <a:lvl4pPr marL="1600200" indent="-228600">
              <a:lnSpc>
                <a:spcPct val="80000"/>
              </a:lnSpc>
              <a:spcBef>
                <a:spcPct val="40000"/>
              </a:spcBef>
              <a:buClr>
                <a:schemeClr val="accent1"/>
              </a:buClr>
              <a:buChar char="•"/>
              <a:defRPr sz="2400">
                <a:solidFill>
                  <a:schemeClr val="tx1"/>
                </a:solidFill>
                <a:latin typeface="Arial" pitchFamily="34" charset="0"/>
                <a:ea typeface="MS PGothic" pitchFamily="34" charset="-128"/>
              </a:defRPr>
            </a:lvl4pPr>
            <a:lvl5pPr marL="2057400" indent="-228600">
              <a:lnSpc>
                <a:spcPct val="80000"/>
              </a:lnSpc>
              <a:spcBef>
                <a:spcPct val="40000"/>
              </a:spcBef>
              <a:buClr>
                <a:schemeClr val="accent1"/>
              </a:buClr>
              <a:buChar char="•"/>
              <a:defRPr sz="2000">
                <a:solidFill>
                  <a:schemeClr val="tx1"/>
                </a:solidFill>
                <a:latin typeface="Arial" pitchFamily="34" charset="0"/>
                <a:ea typeface="MS PGothic" pitchFamily="34" charset="-128"/>
              </a:defRPr>
            </a:lvl5pPr>
            <a:lvl6pPr marL="2514600" indent="-228600" eaLnBrk="0" fontAlgn="base" hangingPunct="0">
              <a:lnSpc>
                <a:spcPct val="80000"/>
              </a:lnSpc>
              <a:spcBef>
                <a:spcPct val="40000"/>
              </a:spcBef>
              <a:spcAft>
                <a:spcPct val="0"/>
              </a:spcAft>
              <a:buClr>
                <a:schemeClr val="accent1"/>
              </a:buClr>
              <a:buChar char="•"/>
              <a:defRPr sz="2000">
                <a:solidFill>
                  <a:schemeClr val="tx1"/>
                </a:solidFill>
                <a:latin typeface="Arial" pitchFamily="34" charset="0"/>
                <a:ea typeface="MS PGothic" pitchFamily="34" charset="-128"/>
              </a:defRPr>
            </a:lvl6pPr>
            <a:lvl7pPr marL="2971800" indent="-228600" eaLnBrk="0" fontAlgn="base" hangingPunct="0">
              <a:lnSpc>
                <a:spcPct val="80000"/>
              </a:lnSpc>
              <a:spcBef>
                <a:spcPct val="40000"/>
              </a:spcBef>
              <a:spcAft>
                <a:spcPct val="0"/>
              </a:spcAft>
              <a:buClr>
                <a:schemeClr val="accent1"/>
              </a:buClr>
              <a:buChar char="•"/>
              <a:defRPr sz="2000">
                <a:solidFill>
                  <a:schemeClr val="tx1"/>
                </a:solidFill>
                <a:latin typeface="Arial" pitchFamily="34" charset="0"/>
                <a:ea typeface="MS PGothic" pitchFamily="34" charset="-128"/>
              </a:defRPr>
            </a:lvl7pPr>
            <a:lvl8pPr marL="3429000" indent="-228600" eaLnBrk="0" fontAlgn="base" hangingPunct="0">
              <a:lnSpc>
                <a:spcPct val="80000"/>
              </a:lnSpc>
              <a:spcBef>
                <a:spcPct val="40000"/>
              </a:spcBef>
              <a:spcAft>
                <a:spcPct val="0"/>
              </a:spcAft>
              <a:buClr>
                <a:schemeClr val="accent1"/>
              </a:buClr>
              <a:buChar char="•"/>
              <a:defRPr sz="2000">
                <a:solidFill>
                  <a:schemeClr val="tx1"/>
                </a:solidFill>
                <a:latin typeface="Arial" pitchFamily="34" charset="0"/>
                <a:ea typeface="MS PGothic" pitchFamily="34" charset="-128"/>
              </a:defRPr>
            </a:lvl8pPr>
            <a:lvl9pPr marL="3886200" indent="-228600" eaLnBrk="0" fontAlgn="base" hangingPunct="0">
              <a:lnSpc>
                <a:spcPct val="80000"/>
              </a:lnSpc>
              <a:spcBef>
                <a:spcPct val="40000"/>
              </a:spcBef>
              <a:spcAft>
                <a:spcPct val="0"/>
              </a:spcAft>
              <a:buClr>
                <a:schemeClr val="accent1"/>
              </a:buClr>
              <a:buChar char="•"/>
              <a:defRPr sz="2000">
                <a:solidFill>
                  <a:schemeClr val="tx1"/>
                </a:solidFill>
                <a:latin typeface="Arial" pitchFamily="34" charset="0"/>
                <a:ea typeface="MS PGothic" pitchFamily="34" charset="-128"/>
              </a:defRPr>
            </a:lvl9pPr>
          </a:lstStyle>
          <a:p>
            <a:pPr marL="0" marR="0" lvl="0" indent="0" algn="ctr" defTabSz="457200" rtl="0" eaLnBrk="1" fontAlgn="auto" latinLnBrk="0" hangingPunct="1">
              <a:lnSpc>
                <a:spcPct val="100000"/>
              </a:lnSpc>
              <a:spcBef>
                <a:spcPct val="0"/>
              </a:spcBef>
              <a:spcAft>
                <a:spcPts val="0"/>
              </a:spcAft>
              <a:buClrTx/>
              <a:buSzTx/>
              <a:buFont typeface="Symbol" pitchFamily="18" charset="2"/>
              <a:buNone/>
              <a:tabLst/>
              <a:defRPr/>
            </a:pPr>
            <a:r>
              <a:rPr kumimoji="0" lang="en-US" altLang="en-US" sz="2800" b="0" i="0" u="none" strike="noStrike" kern="1200" cap="none" spc="0" normalizeH="0" baseline="0" noProof="0" dirty="0">
                <a:ln>
                  <a:noFill/>
                </a:ln>
                <a:solidFill>
                  <a:srgbClr val="292929"/>
                </a:solidFill>
                <a:effectLst/>
                <a:uLnTx/>
                <a:uFillTx/>
                <a:latin typeface="Arial" pitchFamily="34" charset="0"/>
                <a:ea typeface="MS PGothic" pitchFamily="34" charset="-128"/>
                <a:cs typeface="+mn-cs"/>
              </a:rPr>
              <a:t>“</a:t>
            </a:r>
            <a:r>
              <a:rPr kumimoji="0" lang="en-US" altLang="ja-JP" sz="2800" b="0" i="0" u="none" strike="noStrike" kern="1200" cap="none" spc="0" normalizeH="0" baseline="0" noProof="0" dirty="0">
                <a:ln>
                  <a:noFill/>
                </a:ln>
                <a:solidFill>
                  <a:srgbClr val="292929"/>
                </a:solidFill>
                <a:effectLst/>
                <a:uLnTx/>
                <a:uFillTx/>
                <a:latin typeface="Aladdin" pitchFamily="2" charset="0"/>
                <a:ea typeface="MS PGothic" pitchFamily="34" charset="-128"/>
                <a:cs typeface="+mn-cs"/>
              </a:rPr>
              <a:t>…</a:t>
            </a:r>
            <a:r>
              <a:rPr kumimoji="0" lang="en-US" altLang="ja-JP" sz="2800" b="0" i="0" u="none" strike="noStrike" kern="1200" cap="none" spc="0" normalizeH="0" baseline="0" noProof="0" dirty="0">
                <a:ln>
                  <a:noFill/>
                </a:ln>
                <a:solidFill>
                  <a:srgbClr val="292929"/>
                </a:solidFill>
                <a:effectLst/>
                <a:uLnTx/>
                <a:uFillTx/>
                <a:latin typeface="Arial"/>
                <a:ea typeface="MS PGothic" pitchFamily="34" charset="-128"/>
                <a:cs typeface="+mn-cs"/>
              </a:rPr>
              <a:t>let us take this path through the woods…</a:t>
            </a:r>
            <a:r>
              <a:rPr kumimoji="0" lang="en-US" altLang="en-US" sz="2800" b="0" i="0" u="none" strike="noStrike" kern="1200" cap="none" spc="0" normalizeH="0" baseline="0" noProof="0" dirty="0">
                <a:ln>
                  <a:noFill/>
                </a:ln>
                <a:solidFill>
                  <a:srgbClr val="292929"/>
                </a:solidFill>
                <a:effectLst/>
                <a:uLnTx/>
                <a:uFillTx/>
                <a:latin typeface="Arial"/>
                <a:ea typeface="MS PGothic" pitchFamily="34" charset="-128"/>
                <a:cs typeface="+mn-cs"/>
              </a:rPr>
              <a:t>”</a:t>
            </a:r>
          </a:p>
          <a:p>
            <a:pPr marL="0" marR="0" lvl="0" indent="0" algn="ctr" defTabSz="457200" rtl="0" eaLnBrk="1" fontAlgn="auto" latinLnBrk="0" hangingPunct="1">
              <a:lnSpc>
                <a:spcPct val="100000"/>
              </a:lnSpc>
              <a:spcBef>
                <a:spcPct val="0"/>
              </a:spcBef>
              <a:spcAft>
                <a:spcPts val="0"/>
              </a:spcAft>
              <a:buClrTx/>
              <a:buSzTx/>
              <a:buFont typeface="Symbol" pitchFamily="18" charset="2"/>
              <a:buNone/>
              <a:tabLst/>
              <a:defRPr/>
            </a:pPr>
            <a:endParaRPr kumimoji="0" lang="en-US" altLang="ja-JP" sz="2400" b="0" i="0" u="none" strike="noStrike" kern="1200" cap="none" spc="0" normalizeH="0" baseline="0" noProof="0" dirty="0">
              <a:ln>
                <a:noFill/>
              </a:ln>
              <a:solidFill>
                <a:srgbClr val="292929"/>
              </a:solidFill>
              <a:effectLst/>
              <a:uLnTx/>
              <a:uFillTx/>
              <a:latin typeface="Arial"/>
              <a:ea typeface="MS PGothic" pitchFamily="34" charset="-128"/>
              <a:cs typeface="+mn-cs"/>
            </a:endParaRPr>
          </a:p>
          <a:p>
            <a:pPr marL="0" marR="0" lvl="0" indent="0" algn="ctr" defTabSz="457200" rtl="0" eaLnBrk="1" fontAlgn="auto" latinLnBrk="0" hangingPunct="1">
              <a:lnSpc>
                <a:spcPct val="100000"/>
              </a:lnSpc>
              <a:spcBef>
                <a:spcPct val="0"/>
              </a:spcBef>
              <a:spcAft>
                <a:spcPts val="0"/>
              </a:spcAft>
              <a:buClrTx/>
              <a:buSzTx/>
              <a:buFont typeface="Symbol" pitchFamily="18" charset="2"/>
              <a:buNone/>
              <a:tabLst/>
              <a:defRPr/>
            </a:pPr>
            <a:r>
              <a:rPr kumimoji="0" lang="en-US" altLang="en-US" sz="2400" b="0" i="0" u="none" strike="noStrike" kern="1200" cap="none" spc="0" normalizeH="0" baseline="0" noProof="0" dirty="0">
                <a:ln>
                  <a:noFill/>
                </a:ln>
                <a:solidFill>
                  <a:srgbClr val="292929"/>
                </a:solidFill>
                <a:effectLst/>
                <a:uLnTx/>
                <a:uFillTx/>
                <a:latin typeface="Arial"/>
                <a:ea typeface="MS PGothic" pitchFamily="34" charset="-128"/>
                <a:cs typeface="+mn-cs"/>
              </a:rPr>
              <a:t>~ Jean-Jacques Rousseau</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7975" y="3534884"/>
            <a:ext cx="3228976" cy="2338338"/>
          </a:xfrm>
          <a:prstGeom prst="rect">
            <a:avLst/>
          </a:prstGeom>
          <a:ln>
            <a:solidFill>
              <a:schemeClr val="bg2">
                <a:lumMod val="95000"/>
                <a:lumOff val="5000"/>
              </a:schemeClr>
            </a:solidFill>
          </a:ln>
        </p:spPr>
      </p:pic>
      <p:sp>
        <p:nvSpPr>
          <p:cNvPr id="5" name="TextBox 4"/>
          <p:cNvSpPr txBox="1"/>
          <p:nvPr/>
        </p:nvSpPr>
        <p:spPr>
          <a:xfrm>
            <a:off x="7639293" y="6162128"/>
            <a:ext cx="1571382"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92929"/>
                </a:solidFill>
                <a:effectLst/>
                <a:uLnTx/>
                <a:uFillTx/>
                <a:latin typeface="Arial"/>
                <a:ea typeface="+mn-ea"/>
                <a:cs typeface="+mn-cs"/>
              </a:rPr>
              <a:t>Courtesy of IU Archives. </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5733" y="3534884"/>
            <a:ext cx="3165043" cy="2313826"/>
          </a:xfrm>
          <a:prstGeom prst="rect">
            <a:avLst/>
          </a:prstGeom>
          <a:ln>
            <a:solidFill>
              <a:schemeClr val="bg2">
                <a:lumMod val="95000"/>
                <a:lumOff val="5000"/>
              </a:schemeClr>
            </a:solidFill>
          </a:ln>
        </p:spPr>
      </p:pic>
      <p:sp>
        <p:nvSpPr>
          <p:cNvPr id="8" name="TextBox 7"/>
          <p:cNvSpPr txBox="1"/>
          <p:nvPr/>
        </p:nvSpPr>
        <p:spPr>
          <a:xfrm>
            <a:off x="3818998" y="6162128"/>
            <a:ext cx="1326004" cy="2308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92929"/>
                </a:solidFill>
                <a:effectLst/>
                <a:uLnTx/>
                <a:uFillTx/>
                <a:latin typeface="Arial"/>
                <a:ea typeface="+mn-ea"/>
                <a:cs typeface="+mn-cs"/>
              </a:rPr>
              <a:t>Courtesy of Inside IU. </a:t>
            </a:r>
          </a:p>
        </p:txBody>
      </p:sp>
      <p:pic>
        <p:nvPicPr>
          <p:cNvPr id="9" name="Picture 2" descr="http://rlv.zcache.com/chinese_symbol_for_thank_you_card-p137964404537551673q0yk_400.jpg"/>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7200"/>
                    </a14:imgEffect>
                    <a14:imgEffect>
                      <a14:saturation sat="165000"/>
                    </a14:imgEffect>
                  </a14:imgLayer>
                </a14:imgProps>
              </a:ext>
              <a:ext uri="{28A0092B-C50C-407E-A947-70E740481C1C}">
                <a14:useLocalDpi xmlns:a14="http://schemas.microsoft.com/office/drawing/2010/main" val="0"/>
              </a:ext>
            </a:extLst>
          </a:blip>
          <a:srcRect/>
          <a:stretch>
            <a:fillRect/>
          </a:stretch>
        </p:blipFill>
        <p:spPr bwMode="auto">
          <a:xfrm>
            <a:off x="5540375" y="2261719"/>
            <a:ext cx="223520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6321982"/>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2728" y="157162"/>
            <a:ext cx="4876800" cy="6543675"/>
          </a:xfrm>
          <a:prstGeom prst="rect">
            <a:avLst/>
          </a:prstGeom>
        </p:spPr>
      </p:pic>
      <p:sp>
        <p:nvSpPr>
          <p:cNvPr id="3" name="TextBox 2"/>
          <p:cNvSpPr txBox="1"/>
          <p:nvPr/>
        </p:nvSpPr>
        <p:spPr>
          <a:xfrm>
            <a:off x="5782235" y="6162116"/>
            <a:ext cx="6248397" cy="400110"/>
          </a:xfrm>
          <a:prstGeom prst="rect">
            <a:avLst/>
          </a:prstGeom>
          <a:noFill/>
        </p:spPr>
        <p:txBody>
          <a:bodyPr wrap="square" rtlCol="0">
            <a:spAutoFit/>
          </a:bodyPr>
          <a:lstStyle/>
          <a:p>
            <a:r>
              <a:rPr lang="en-US" sz="2000" dirty="0" smtClean="0"/>
              <a:t>From: Gillham, </a:t>
            </a:r>
            <a:r>
              <a:rPr lang="en-US" sz="2000" i="1" dirty="0" smtClean="0"/>
              <a:t>Significance</a:t>
            </a:r>
            <a:r>
              <a:rPr lang="en-US" sz="2000" dirty="0" smtClean="0"/>
              <a:t>, 2009.</a:t>
            </a:r>
            <a:endParaRPr lang="en-US" sz="2000" dirty="0"/>
          </a:p>
        </p:txBody>
      </p:sp>
      <p:pic>
        <p:nvPicPr>
          <p:cNvPr id="4" name="Picture 3"/>
          <p:cNvPicPr>
            <a:picLocks noChangeAspect="1"/>
          </p:cNvPicPr>
          <p:nvPr/>
        </p:nvPicPr>
        <p:blipFill>
          <a:blip r:embed="rId3"/>
          <a:stretch>
            <a:fillRect/>
          </a:stretch>
        </p:blipFill>
        <p:spPr>
          <a:xfrm>
            <a:off x="6096272" y="2166658"/>
            <a:ext cx="5019675" cy="3905250"/>
          </a:xfrm>
          <a:prstGeom prst="rect">
            <a:avLst/>
          </a:prstGeom>
        </p:spPr>
      </p:pic>
      <p:sp>
        <p:nvSpPr>
          <p:cNvPr id="5" name="TextBox 4"/>
          <p:cNvSpPr txBox="1"/>
          <p:nvPr/>
        </p:nvSpPr>
        <p:spPr>
          <a:xfrm>
            <a:off x="5629834" y="340659"/>
            <a:ext cx="6149789" cy="1569660"/>
          </a:xfrm>
          <a:prstGeom prst="rect">
            <a:avLst/>
          </a:prstGeom>
          <a:noFill/>
        </p:spPr>
        <p:txBody>
          <a:bodyPr wrap="square" rtlCol="0">
            <a:spAutoFit/>
          </a:bodyPr>
          <a:lstStyle/>
          <a:p>
            <a:r>
              <a:rPr lang="en-US" sz="2400" dirty="0" smtClean="0"/>
              <a:t>Cousin Francis Helps Charles Solve an Enigma: </a:t>
            </a:r>
            <a:r>
              <a:rPr lang="en-US" sz="2400" i="1" dirty="0" smtClean="0">
                <a:solidFill>
                  <a:schemeClr val="tx2"/>
                </a:solidFill>
              </a:rPr>
              <a:t>Why Doesn’t the Phenotypic Variance Increase Each Successive Generation?</a:t>
            </a:r>
            <a:endParaRPr lang="en-US" sz="2400" i="1" dirty="0">
              <a:solidFill>
                <a:schemeClr val="tx2"/>
              </a:solidFill>
            </a:endParaRPr>
          </a:p>
        </p:txBody>
      </p:sp>
    </p:spTree>
    <p:extLst>
      <p:ext uri="{BB962C8B-B14F-4D97-AF65-F5344CB8AC3E}">
        <p14:creationId xmlns:p14="http://schemas.microsoft.com/office/powerpoint/2010/main" val="1365996878"/>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60A3CDE-66EB-4749-9486-51EF91E52AB0}" type="slidenum">
              <a:rPr lang="en-US" altLang="en-US" smtClean="0"/>
              <a:pPr/>
              <a:t>4</a:t>
            </a:fld>
            <a:endParaRPr lang="en-US" altLang="en-US" dirty="0"/>
          </a:p>
        </p:txBody>
      </p:sp>
      <p:pic>
        <p:nvPicPr>
          <p:cNvPr id="3" name="Picture 2"/>
          <p:cNvPicPr>
            <a:picLocks noChangeAspect="1"/>
          </p:cNvPicPr>
          <p:nvPr/>
        </p:nvPicPr>
        <p:blipFill>
          <a:blip r:embed="rId2"/>
          <a:stretch>
            <a:fillRect/>
          </a:stretch>
        </p:blipFill>
        <p:spPr>
          <a:xfrm>
            <a:off x="211751" y="4515811"/>
            <a:ext cx="2896579" cy="2189789"/>
          </a:xfrm>
          <a:prstGeom prst="rect">
            <a:avLst/>
          </a:prstGeom>
        </p:spPr>
      </p:pic>
      <p:sp>
        <p:nvSpPr>
          <p:cNvPr id="4" name="TextBox 3"/>
          <p:cNvSpPr txBox="1"/>
          <p:nvPr/>
        </p:nvSpPr>
        <p:spPr>
          <a:xfrm flipH="1">
            <a:off x="1251530" y="268942"/>
            <a:ext cx="9246139" cy="584775"/>
          </a:xfrm>
          <a:prstGeom prst="rect">
            <a:avLst/>
          </a:prstGeom>
          <a:noFill/>
        </p:spPr>
        <p:txBody>
          <a:bodyPr wrap="square" rtlCol="0">
            <a:spAutoFit/>
          </a:bodyPr>
          <a:lstStyle/>
          <a:p>
            <a:pPr algn="ctr"/>
            <a:r>
              <a:rPr lang="en-US" dirty="0" smtClean="0"/>
              <a:t>An Elephantine Example</a:t>
            </a:r>
            <a:endParaRPr lang="en-US" dirty="0"/>
          </a:p>
        </p:txBody>
      </p:sp>
      <p:pic>
        <p:nvPicPr>
          <p:cNvPr id="5" name="Picture 4"/>
          <p:cNvPicPr>
            <a:picLocks noChangeAspect="1"/>
          </p:cNvPicPr>
          <p:nvPr/>
        </p:nvPicPr>
        <p:blipFill>
          <a:blip r:embed="rId3"/>
          <a:stretch>
            <a:fillRect/>
          </a:stretch>
        </p:blipFill>
        <p:spPr>
          <a:xfrm>
            <a:off x="8126347" y="1068200"/>
            <a:ext cx="3762506" cy="2261507"/>
          </a:xfrm>
          <a:prstGeom prst="rect">
            <a:avLst/>
          </a:prstGeom>
        </p:spPr>
      </p:pic>
      <p:pic>
        <p:nvPicPr>
          <p:cNvPr id="6" name="Picture 5"/>
          <p:cNvPicPr>
            <a:picLocks noChangeAspect="1"/>
          </p:cNvPicPr>
          <p:nvPr/>
        </p:nvPicPr>
        <p:blipFill>
          <a:blip r:embed="rId4"/>
          <a:stretch>
            <a:fillRect/>
          </a:stretch>
        </p:blipFill>
        <p:spPr>
          <a:xfrm>
            <a:off x="3501284" y="2305888"/>
            <a:ext cx="4450409" cy="4301230"/>
          </a:xfrm>
          <a:prstGeom prst="rect">
            <a:avLst/>
          </a:prstGeom>
        </p:spPr>
      </p:pic>
      <p:sp>
        <p:nvSpPr>
          <p:cNvPr id="7" name="Rectangle 6"/>
          <p:cNvSpPr/>
          <p:nvPr/>
        </p:nvSpPr>
        <p:spPr>
          <a:xfrm>
            <a:off x="8901951" y="3660729"/>
            <a:ext cx="2653553" cy="2862322"/>
          </a:xfrm>
          <a:prstGeom prst="rect">
            <a:avLst/>
          </a:prstGeom>
          <a:ln w="28575">
            <a:solidFill>
              <a:schemeClr val="tx2"/>
            </a:solidFill>
          </a:ln>
        </p:spPr>
        <p:txBody>
          <a:bodyPr wrap="square">
            <a:spAutoFit/>
          </a:bodyPr>
          <a:lstStyle/>
          <a:p>
            <a:r>
              <a:rPr lang="en-US" sz="1200" dirty="0" smtClean="0"/>
              <a:t>With thanks for the data to:</a:t>
            </a:r>
          </a:p>
          <a:p>
            <a:endParaRPr lang="en-US" sz="1200" dirty="0"/>
          </a:p>
          <a:p>
            <a:r>
              <a:rPr lang="en-US" sz="1200" dirty="0" smtClean="0"/>
              <a:t>Daniella Chusyd</a:t>
            </a:r>
          </a:p>
          <a:p>
            <a:r>
              <a:rPr lang="en-US" sz="1200" dirty="0" smtClean="0"/>
              <a:t>Memphis </a:t>
            </a:r>
            <a:r>
              <a:rPr lang="en-US" sz="1200" dirty="0"/>
              <a:t>Zoo</a:t>
            </a:r>
          </a:p>
          <a:p>
            <a:r>
              <a:rPr lang="en-US" sz="1200" dirty="0"/>
              <a:t>Nashville Zoo</a:t>
            </a:r>
          </a:p>
          <a:p>
            <a:r>
              <a:rPr lang="en-US" sz="1200" dirty="0"/>
              <a:t>North Carolina Zoo</a:t>
            </a:r>
          </a:p>
          <a:p>
            <a:r>
              <a:rPr lang="en-US" sz="1200" dirty="0"/>
              <a:t>Dallas Zoo</a:t>
            </a:r>
          </a:p>
          <a:p>
            <a:r>
              <a:rPr lang="en-US" sz="1200" dirty="0"/>
              <a:t>San Diego Safari Park</a:t>
            </a:r>
          </a:p>
          <a:p>
            <a:r>
              <a:rPr lang="en-US" sz="1200" dirty="0"/>
              <a:t>Jacksonville Zoo</a:t>
            </a:r>
          </a:p>
          <a:p>
            <a:r>
              <a:rPr lang="en-US" sz="1200" dirty="0"/>
              <a:t>Zoo Atlanta</a:t>
            </a:r>
          </a:p>
          <a:p>
            <a:r>
              <a:rPr lang="en-US" sz="1200" dirty="0"/>
              <a:t>Pittsburgh Zoo</a:t>
            </a:r>
          </a:p>
          <a:p>
            <a:r>
              <a:rPr lang="en-US" sz="1200" dirty="0"/>
              <a:t>Zoo Miami</a:t>
            </a:r>
          </a:p>
          <a:p>
            <a:r>
              <a:rPr lang="en-US" sz="1200" dirty="0"/>
              <a:t>Riverbanks Zoo</a:t>
            </a:r>
          </a:p>
          <a:p>
            <a:r>
              <a:rPr lang="en-US" sz="1200" dirty="0"/>
              <a:t>Maryland Zoo in Baltimore</a:t>
            </a:r>
          </a:p>
          <a:p>
            <a:r>
              <a:rPr lang="en-US" sz="1200" dirty="0"/>
              <a:t>Wildlife Safari Park</a:t>
            </a:r>
          </a:p>
        </p:txBody>
      </p:sp>
      <p:pic>
        <p:nvPicPr>
          <p:cNvPr id="8" name="Picture 7"/>
          <p:cNvPicPr>
            <a:picLocks noChangeAspect="1"/>
          </p:cNvPicPr>
          <p:nvPr/>
        </p:nvPicPr>
        <p:blipFill>
          <a:blip r:embed="rId5"/>
          <a:stretch>
            <a:fillRect/>
          </a:stretch>
        </p:blipFill>
        <p:spPr>
          <a:xfrm>
            <a:off x="109550" y="995086"/>
            <a:ext cx="3170045" cy="2859740"/>
          </a:xfrm>
          <a:prstGeom prst="rect">
            <a:avLst/>
          </a:prstGeom>
        </p:spPr>
      </p:pic>
    </p:spTree>
    <p:extLst>
      <p:ext uri="{BB962C8B-B14F-4D97-AF65-F5344CB8AC3E}">
        <p14:creationId xmlns:p14="http://schemas.microsoft.com/office/powerpoint/2010/main" val="18322168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images-na.ssl-images-amazon.com/images/I/51Fi8hXVptL._SX324_BO1,204,203,2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790" y="1591884"/>
            <a:ext cx="3105150" cy="475297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txBox="1">
            <a:spLocks/>
          </p:cNvSpPr>
          <p:nvPr/>
        </p:nvSpPr>
        <p:spPr bwMode="auto">
          <a:xfrm>
            <a:off x="2082800" y="93663"/>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4000" b="0" i="0" u="none" strike="noStrike" kern="0" cap="none" spc="0" normalizeH="0" baseline="0" noProof="0" dirty="0" smtClean="0">
                <a:ln>
                  <a:noFill/>
                </a:ln>
                <a:solidFill>
                  <a:srgbClr val="FFFF00"/>
                </a:solidFill>
                <a:effectLst/>
                <a:uLnTx/>
                <a:uFillTx/>
                <a:latin typeface="Arial" charset="0"/>
                <a:ea typeface="Arial" charset="0"/>
                <a:cs typeface="Arial" charset="0"/>
              </a:rPr>
              <a:t>Recognition in Popular Books</a:t>
            </a:r>
            <a:endParaRPr kumimoji="0" lang="en-US" altLang="en-US" sz="4000" b="0" i="0" u="none" strike="noStrike" kern="0" cap="none" spc="0" normalizeH="0" baseline="0" noProof="0" dirty="0">
              <a:ln>
                <a:noFill/>
              </a:ln>
              <a:solidFill>
                <a:srgbClr val="FFFF00"/>
              </a:solidFill>
              <a:effectLst/>
              <a:uLnTx/>
              <a:uFillTx/>
              <a:latin typeface="Arial" charset="0"/>
              <a:ea typeface="Arial" charset="0"/>
              <a:cs typeface="Arial" charset="0"/>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BB00B5-DA7F-481B-A2BF-E2DDDA83158A}" type="slidenum">
              <a:rPr kumimoji="0" lang="en-US" altLang="en-US" sz="1400" b="0"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altLang="en-US" sz="1400"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n-cs"/>
            </a:endParaRPr>
          </a:p>
        </p:txBody>
      </p:sp>
      <p:pic>
        <p:nvPicPr>
          <p:cNvPr id="2" name="Picture 1"/>
          <p:cNvPicPr>
            <a:picLocks noChangeAspect="1"/>
          </p:cNvPicPr>
          <p:nvPr/>
        </p:nvPicPr>
        <p:blipFill>
          <a:blip r:embed="rId3"/>
          <a:stretch>
            <a:fillRect/>
          </a:stretch>
        </p:blipFill>
        <p:spPr>
          <a:xfrm>
            <a:off x="4284360" y="1609729"/>
            <a:ext cx="7505348" cy="2478181"/>
          </a:xfrm>
          <a:prstGeom prst="rect">
            <a:avLst/>
          </a:prstGeom>
        </p:spPr>
      </p:pic>
      <p:pic>
        <p:nvPicPr>
          <p:cNvPr id="4" name="Picture 3"/>
          <p:cNvPicPr>
            <a:picLocks noChangeAspect="1"/>
          </p:cNvPicPr>
          <p:nvPr/>
        </p:nvPicPr>
        <p:blipFill>
          <a:blip r:embed="rId4"/>
          <a:stretch>
            <a:fillRect/>
          </a:stretch>
        </p:blipFill>
        <p:spPr>
          <a:xfrm>
            <a:off x="7101457" y="4345076"/>
            <a:ext cx="1199870" cy="1999783"/>
          </a:xfrm>
          <a:prstGeom prst="rect">
            <a:avLst/>
          </a:prstGeom>
        </p:spPr>
      </p:pic>
      <p:sp>
        <p:nvSpPr>
          <p:cNvPr id="5" name="Rectangle 4"/>
          <p:cNvSpPr/>
          <p:nvPr/>
        </p:nvSpPr>
        <p:spPr>
          <a:xfrm>
            <a:off x="5351164" y="6499412"/>
            <a:ext cx="4743097" cy="215444"/>
          </a:xfrm>
          <a:prstGeom prst="rect">
            <a:avLst/>
          </a:prstGeom>
        </p:spPr>
        <p:txBody>
          <a:bodyPr wrap="square">
            <a:spAutoFit/>
          </a:bodyPr>
          <a:lstStyle/>
          <a:p>
            <a:r>
              <a:rPr lang="en-US" sz="800" dirty="0" smtClean="0"/>
              <a:t>From: http</a:t>
            </a:r>
            <a:r>
              <a:rPr lang="en-US" sz="800" dirty="0"/>
              <a:t>://www.nasonline.org/publications/biographical-memoirs/memoir-pdfs/hotelling-harold.pdf</a:t>
            </a:r>
          </a:p>
        </p:txBody>
      </p:sp>
    </p:spTree>
    <p:extLst>
      <p:ext uri="{BB962C8B-B14F-4D97-AF65-F5344CB8AC3E}">
        <p14:creationId xmlns:p14="http://schemas.microsoft.com/office/powerpoint/2010/main" val="1941138776"/>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bwMode="auto">
          <a:xfrm>
            <a:off x="2324847" y="-31847"/>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4000" b="0" i="0" u="none" strike="noStrike" kern="0" cap="none" spc="0" normalizeH="0" baseline="0" noProof="0" dirty="0" smtClean="0">
                <a:ln>
                  <a:noFill/>
                </a:ln>
                <a:solidFill>
                  <a:srgbClr val="FFFF00"/>
                </a:solidFill>
                <a:effectLst/>
                <a:uLnTx/>
                <a:uFillTx/>
                <a:latin typeface="Arial" charset="0"/>
                <a:ea typeface="Arial" charset="0"/>
                <a:cs typeface="Arial" charset="0"/>
              </a:rPr>
              <a:t>Pertinence to Fad &amp; Cult</a:t>
            </a:r>
            <a:r>
              <a:rPr kumimoji="0" lang="en-US" altLang="en-US" sz="4000" b="0" i="0" u="none" strike="noStrike" kern="0" cap="none" spc="0" normalizeH="0" noProof="0" dirty="0" smtClean="0">
                <a:ln>
                  <a:noFill/>
                </a:ln>
                <a:solidFill>
                  <a:srgbClr val="FFFF00"/>
                </a:solidFill>
                <a:effectLst/>
                <a:uLnTx/>
                <a:uFillTx/>
                <a:latin typeface="Arial" charset="0"/>
                <a:ea typeface="Arial" charset="0"/>
                <a:cs typeface="Arial" charset="0"/>
              </a:rPr>
              <a:t> Health</a:t>
            </a:r>
            <a:endParaRPr kumimoji="0" lang="en-US" altLang="en-US" sz="4000" b="0" i="0" u="none" strike="noStrike" kern="0" cap="none" spc="0" normalizeH="0" baseline="0" noProof="0" dirty="0">
              <a:ln>
                <a:noFill/>
              </a:ln>
              <a:solidFill>
                <a:srgbClr val="FFFF00"/>
              </a:solidFill>
              <a:effectLst/>
              <a:uLnTx/>
              <a:uFillTx/>
              <a:latin typeface="Arial" charset="0"/>
              <a:ea typeface="Arial" charset="0"/>
              <a:cs typeface="Arial" charset="0"/>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BB00B5-DA7F-481B-A2BF-E2DDDA83158A}" type="slidenum">
              <a:rPr kumimoji="0" lang="en-US" altLang="en-US" sz="1400" b="0"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altLang="en-US" sz="1400"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n-cs"/>
            </a:endParaRPr>
          </a:p>
        </p:txBody>
      </p:sp>
      <p:pic>
        <p:nvPicPr>
          <p:cNvPr id="2" name="Picture 1"/>
          <p:cNvPicPr>
            <a:picLocks noChangeAspect="1"/>
          </p:cNvPicPr>
          <p:nvPr/>
        </p:nvPicPr>
        <p:blipFill>
          <a:blip r:embed="rId2"/>
          <a:stretch>
            <a:fillRect/>
          </a:stretch>
        </p:blipFill>
        <p:spPr>
          <a:xfrm>
            <a:off x="222157" y="1097462"/>
            <a:ext cx="3659562" cy="5478429"/>
          </a:xfrm>
          <a:prstGeom prst="rect">
            <a:avLst/>
          </a:prstGeom>
        </p:spPr>
      </p:pic>
      <p:sp>
        <p:nvSpPr>
          <p:cNvPr id="4" name="Rectangle 3"/>
          <p:cNvSpPr/>
          <p:nvPr/>
        </p:nvSpPr>
        <p:spPr>
          <a:xfrm>
            <a:off x="4589929" y="2011862"/>
            <a:ext cx="7207623" cy="4093428"/>
          </a:xfrm>
          <a:prstGeom prst="rect">
            <a:avLst/>
          </a:prstGeom>
        </p:spPr>
        <p:txBody>
          <a:bodyPr wrap="square">
            <a:spAutoFit/>
          </a:bodyPr>
          <a:lstStyle/>
          <a:p>
            <a:r>
              <a:rPr lang="en-US" sz="2000" dirty="0" smtClean="0"/>
              <a:t>“Regression </a:t>
            </a:r>
            <a:r>
              <a:rPr lang="en-US" sz="2000" dirty="0"/>
              <a:t>in the world of Angry Chef</a:t>
            </a:r>
          </a:p>
          <a:p>
            <a:endParaRPr lang="en-US" sz="2000" dirty="0"/>
          </a:p>
          <a:p>
            <a:r>
              <a:rPr lang="en-US" sz="2000" dirty="0" smtClean="0"/>
              <a:t>Let </a:t>
            </a:r>
            <a:r>
              <a:rPr lang="en-US" sz="2000" dirty="0"/>
              <a:t>us take the patented Angry Chef health blogger template. Here it is, copied from previous posts -</a:t>
            </a:r>
          </a:p>
          <a:p>
            <a:endParaRPr lang="en-US" sz="2000" dirty="0"/>
          </a:p>
          <a:p>
            <a:r>
              <a:rPr lang="en-US" sz="2000" dirty="0"/>
              <a:t>‘We were living our impossibly glamorous lives as a model/PR/marketer at 100 miles an hour, eating all sort of junk and not caring what we put in our bodies. Our health was really suffering. When we started our insert name of made up diet plan here it </a:t>
            </a:r>
            <a:r>
              <a:rPr lang="en-US" sz="2000" dirty="0" err="1"/>
              <a:t>revolutionised</a:t>
            </a:r>
            <a:r>
              <a:rPr lang="en-US" sz="2000" dirty="0"/>
              <a:t> our lives and our friends just begged us to share our recipes with them</a:t>
            </a:r>
            <a:r>
              <a:rPr lang="en-US" sz="2000" dirty="0" smtClean="0"/>
              <a:t>’.”</a:t>
            </a:r>
          </a:p>
          <a:p>
            <a:endParaRPr lang="en-US" sz="2000" dirty="0"/>
          </a:p>
          <a:p>
            <a:r>
              <a:rPr lang="en-US" sz="2000" dirty="0"/>
              <a:t>From: </a:t>
            </a:r>
            <a:r>
              <a:rPr lang="en-US" sz="1200" dirty="0">
                <a:hlinkClick r:id="rId3"/>
              </a:rPr>
              <a:t>http://</a:t>
            </a:r>
            <a:r>
              <a:rPr lang="en-US" sz="1200" dirty="0" smtClean="0">
                <a:hlinkClick r:id="rId3"/>
              </a:rPr>
              <a:t>angry-chef.com/blog/the-unstoppable-decline-of-football-in-the-east-midlands</a:t>
            </a:r>
            <a:r>
              <a:rPr lang="en-US" sz="1200" dirty="0" smtClean="0"/>
              <a:t> </a:t>
            </a:r>
            <a:endParaRPr lang="en-US" sz="2000" dirty="0"/>
          </a:p>
        </p:txBody>
      </p:sp>
    </p:spTree>
    <p:extLst>
      <p:ext uri="{BB962C8B-B14F-4D97-AF65-F5344CB8AC3E}">
        <p14:creationId xmlns:p14="http://schemas.microsoft.com/office/powerpoint/2010/main" val="1283485669"/>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3" b="3596"/>
          <a:stretch/>
        </p:blipFill>
        <p:spPr bwMode="auto">
          <a:xfrm>
            <a:off x="6073622" y="224033"/>
            <a:ext cx="5580062" cy="6389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BB00B5-DA7F-481B-A2BF-E2DDDA83158A}" type="slidenum">
              <a:rPr kumimoji="0" lang="en-US" altLang="en-US" sz="1400" b="0" i="0" u="none" strike="noStrike" kern="1200" cap="none" spc="0" normalizeH="0" baseline="0" noProof="0" smtClean="0">
                <a:ln>
                  <a:noFill/>
                </a:ln>
                <a:solidFill>
                  <a:srgbClr val="FFFFFF"/>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altLang="en-US" sz="1400"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n-cs"/>
            </a:endParaRPr>
          </a:p>
        </p:txBody>
      </p:sp>
      <p:pic>
        <p:nvPicPr>
          <p:cNvPr id="2" name="Picture 1"/>
          <p:cNvPicPr>
            <a:picLocks noChangeAspect="1"/>
          </p:cNvPicPr>
          <p:nvPr/>
        </p:nvPicPr>
        <p:blipFill rotWithShape="1">
          <a:blip r:embed="rId3"/>
          <a:srcRect t="3009"/>
          <a:stretch/>
        </p:blipFill>
        <p:spPr>
          <a:xfrm>
            <a:off x="232215" y="2178424"/>
            <a:ext cx="5581924" cy="3086099"/>
          </a:xfrm>
          <a:prstGeom prst="rect">
            <a:avLst/>
          </a:prstGeom>
        </p:spPr>
      </p:pic>
    </p:spTree>
    <p:extLst>
      <p:ext uri="{BB962C8B-B14F-4D97-AF65-F5344CB8AC3E}">
        <p14:creationId xmlns:p14="http://schemas.microsoft.com/office/powerpoint/2010/main" val="17156716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88262"/>
            <a:ext cx="10363200" cy="1143000"/>
          </a:xfrm>
        </p:spPr>
        <p:txBody>
          <a:bodyPr/>
          <a:lstStyle/>
          <a:p>
            <a:r>
              <a:rPr lang="en-US" sz="3600" dirty="0" smtClean="0"/>
              <a:t>Ignoring RTM Can Lead to Mistakes in Study Design</a:t>
            </a:r>
            <a:endParaRPr lang="en-US" sz="3600" dirty="0"/>
          </a:p>
        </p:txBody>
      </p:sp>
      <p:sp>
        <p:nvSpPr>
          <p:cNvPr id="4" name="Slide Number Placeholder 3"/>
          <p:cNvSpPr>
            <a:spLocks noGrp="1"/>
          </p:cNvSpPr>
          <p:nvPr>
            <p:ph type="sldNum" sz="quarter" idx="12"/>
          </p:nvPr>
        </p:nvSpPr>
        <p:spPr/>
        <p:txBody>
          <a:bodyPr/>
          <a:lstStyle/>
          <a:p>
            <a:fld id="{15BB00B5-DA7F-481B-A2BF-E2DDDA83158A}" type="slidenum">
              <a:rPr lang="en-US" altLang="en-US" smtClean="0"/>
              <a:pPr/>
              <a:t>8</a:t>
            </a:fld>
            <a:endParaRPr lang="en-US" altLang="en-US" dirty="0"/>
          </a:p>
        </p:txBody>
      </p:sp>
      <p:pic>
        <p:nvPicPr>
          <p:cNvPr id="5" name="Picture 4"/>
          <p:cNvPicPr>
            <a:picLocks noChangeAspect="1"/>
          </p:cNvPicPr>
          <p:nvPr/>
        </p:nvPicPr>
        <p:blipFill rotWithShape="1">
          <a:blip r:embed="rId2"/>
          <a:srcRect t="155" b="10992"/>
          <a:stretch/>
        </p:blipFill>
        <p:spPr>
          <a:xfrm>
            <a:off x="1019085" y="850216"/>
            <a:ext cx="9983131" cy="5936065"/>
          </a:xfrm>
          <a:prstGeom prst="rect">
            <a:avLst/>
          </a:prstGeom>
        </p:spPr>
      </p:pic>
    </p:spTree>
    <p:extLst>
      <p:ext uri="{BB962C8B-B14F-4D97-AF65-F5344CB8AC3E}">
        <p14:creationId xmlns:p14="http://schemas.microsoft.com/office/powerpoint/2010/main" val="4258972235"/>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5"/>
            <a:ext cx="10363200" cy="1143000"/>
          </a:xfrm>
        </p:spPr>
        <p:txBody>
          <a:bodyPr/>
          <a:lstStyle/>
          <a:p>
            <a:r>
              <a:rPr lang="en-US" sz="4000" dirty="0" smtClean="0"/>
              <a:t>Do Antipsychotic Drugs Cause the Least Weight Gain Among those with the Highest BMIs?</a:t>
            </a:r>
            <a:endParaRPr lang="en-US" sz="4000" dirty="0"/>
          </a:p>
        </p:txBody>
      </p:sp>
      <p:sp>
        <p:nvSpPr>
          <p:cNvPr id="4" name="Slide Number Placeholder 3"/>
          <p:cNvSpPr>
            <a:spLocks noGrp="1"/>
          </p:cNvSpPr>
          <p:nvPr>
            <p:ph type="sldNum" sz="quarter" idx="12"/>
          </p:nvPr>
        </p:nvSpPr>
        <p:spPr/>
        <p:txBody>
          <a:bodyPr/>
          <a:lstStyle/>
          <a:p>
            <a:fld id="{15BB00B5-DA7F-481B-A2BF-E2DDDA83158A}" type="slidenum">
              <a:rPr lang="en-US" altLang="en-US" smtClean="0"/>
              <a:pPr/>
              <a:t>9</a:t>
            </a:fld>
            <a:endParaRPr lang="en-US" altLang="en-US" dirty="0"/>
          </a:p>
        </p:txBody>
      </p:sp>
      <p:pic>
        <p:nvPicPr>
          <p:cNvPr id="5" name="Picture 4"/>
          <p:cNvPicPr>
            <a:picLocks noChangeAspect="1"/>
          </p:cNvPicPr>
          <p:nvPr/>
        </p:nvPicPr>
        <p:blipFill>
          <a:blip r:embed="rId2"/>
          <a:stretch>
            <a:fillRect/>
          </a:stretch>
        </p:blipFill>
        <p:spPr>
          <a:xfrm>
            <a:off x="153147" y="1627094"/>
            <a:ext cx="5547046" cy="2604247"/>
          </a:xfrm>
          <a:prstGeom prst="rect">
            <a:avLst/>
          </a:prstGeom>
        </p:spPr>
      </p:pic>
      <p:pic>
        <p:nvPicPr>
          <p:cNvPr id="6" name="Picture 5"/>
          <p:cNvPicPr>
            <a:picLocks noChangeAspect="1"/>
          </p:cNvPicPr>
          <p:nvPr/>
        </p:nvPicPr>
        <p:blipFill>
          <a:blip r:embed="rId3"/>
          <a:stretch>
            <a:fillRect/>
          </a:stretch>
        </p:blipFill>
        <p:spPr>
          <a:xfrm>
            <a:off x="6106354" y="3074893"/>
            <a:ext cx="6081818" cy="3783111"/>
          </a:xfrm>
          <a:prstGeom prst="rect">
            <a:avLst/>
          </a:prstGeom>
        </p:spPr>
      </p:pic>
    </p:spTree>
    <p:extLst>
      <p:ext uri="{BB962C8B-B14F-4D97-AF65-F5344CB8AC3E}">
        <p14:creationId xmlns:p14="http://schemas.microsoft.com/office/powerpoint/2010/main" val="28374394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2"/>
        </a:solidFill>
        <a:ln w="28575" cap="flat" cmpd="sng" algn="ctr">
          <a:solidFill>
            <a:schemeClr val="tx1"/>
          </a:solidFill>
          <a:prstDash val="solid"/>
          <a:round/>
          <a:headEnd type="none" w="sm" len="sm"/>
          <a:tailEnd type="none" w="sm" len="sm"/>
        </a:ln>
        <a:effectLst/>
      </a:spPr>
      <a:bodyPr vert="horz" wrap="non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2"/>
        </a:solidFill>
        <a:ln w="28575" cap="flat" cmpd="sng" algn="ctr">
          <a:solidFill>
            <a:schemeClr val="tx1"/>
          </a:solidFill>
          <a:prstDash val="solid"/>
          <a:round/>
          <a:headEnd type="none" w="sm" len="sm"/>
          <a:tailEnd type="none" w="sm" len="sm"/>
        </a:ln>
        <a:effectLst/>
      </a:spPr>
      <a:bodyPr vert="horz" wrap="non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IU_Powerpoint_Traditional">
  <a:themeElements>
    <a:clrScheme name="Custom 1">
      <a:dk1>
        <a:srgbClr val="292929"/>
      </a:dk1>
      <a:lt1>
        <a:srgbClr val="FFFFFF"/>
      </a:lt1>
      <a:dk2>
        <a:srgbClr val="66080F"/>
      </a:dk2>
      <a:lt2>
        <a:srgbClr val="EEECE1"/>
      </a:lt2>
      <a:accent1>
        <a:srgbClr val="66080F"/>
      </a:accent1>
      <a:accent2>
        <a:srgbClr val="998557"/>
      </a:accent2>
      <a:accent3>
        <a:srgbClr val="305B7B"/>
      </a:accent3>
      <a:accent4>
        <a:srgbClr val="DB8E43"/>
      </a:accent4>
      <a:accent5>
        <a:srgbClr val="89CDC1"/>
      </a:accent5>
      <a:accent6>
        <a:srgbClr val="695C5A"/>
      </a:accent6>
      <a:hlink>
        <a:srgbClr val="038EFF"/>
      </a:hlink>
      <a:folHlink>
        <a:srgbClr val="D47DCD"/>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alpha val="90000"/>
          </a:schemeClr>
        </a:solidFill>
        <a:ln>
          <a:noFill/>
        </a:ln>
        <a:effectLst/>
      </a:spPr>
      <a:bodyPr/>
      <a:lstStyle>
        <a:defPP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2"/>
        </a:solidFill>
        <a:ln w="28575" cap="flat" cmpd="sng" algn="ctr">
          <a:solidFill>
            <a:schemeClr val="tx1"/>
          </a:solidFill>
          <a:prstDash val="solid"/>
          <a:round/>
          <a:headEnd type="none" w="sm" len="sm"/>
          <a:tailEnd type="none" w="sm" len="sm"/>
        </a:ln>
        <a:effectLst/>
      </a:spPr>
      <a:bodyPr vert="horz" wrap="non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2"/>
        </a:solidFill>
        <a:ln w="28575" cap="flat" cmpd="sng" algn="ctr">
          <a:solidFill>
            <a:schemeClr val="tx1"/>
          </a:solidFill>
          <a:prstDash val="solid"/>
          <a:round/>
          <a:headEnd type="none" w="sm" len="sm"/>
          <a:tailEnd type="none" w="sm" len="sm"/>
        </a:ln>
        <a:effectLst/>
      </a:spPr>
      <a:bodyPr vert="horz" wrap="non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C:\Documents and Settings\ehoefflin\My Documents\Miscellaneous Presentation Stuff\Basic Blue Template.pot</Template>
  <TotalTime>17085</TotalTime>
  <Words>2769</Words>
  <Application>Microsoft Office PowerPoint</Application>
  <PresentationFormat>Widescreen</PresentationFormat>
  <Paragraphs>197</Paragraphs>
  <Slides>22</Slides>
  <Notes>2</Notes>
  <HiddenSlides>0</HiddenSlides>
  <MMClips>0</MMClips>
  <ScaleCrop>false</ScaleCrop>
  <HeadingPairs>
    <vt:vector size="6" baseType="variant">
      <vt:variant>
        <vt:lpstr>Fonts Used</vt:lpstr>
      </vt:variant>
      <vt:variant>
        <vt:i4>16</vt:i4>
      </vt:variant>
      <vt:variant>
        <vt:lpstr>Theme</vt:lpstr>
      </vt:variant>
      <vt:variant>
        <vt:i4>4</vt:i4>
      </vt:variant>
      <vt:variant>
        <vt:lpstr>Slide Titles</vt:lpstr>
      </vt:variant>
      <vt:variant>
        <vt:i4>22</vt:i4>
      </vt:variant>
    </vt:vector>
  </HeadingPairs>
  <TitlesOfParts>
    <vt:vector size="42" baseType="lpstr">
      <vt:lpstr>MS PGothic</vt:lpstr>
      <vt:lpstr>Abadi MT Condensed Light</vt:lpstr>
      <vt:lpstr>Aladdin</vt:lpstr>
      <vt:lpstr>Arial</vt:lpstr>
      <vt:lpstr>Arial Black</vt:lpstr>
      <vt:lpstr>BentonSans Bold</vt:lpstr>
      <vt:lpstr>BentonSans Book</vt:lpstr>
      <vt:lpstr>BentonSans Medium</vt:lpstr>
      <vt:lpstr>BentonSans Regular</vt:lpstr>
      <vt:lpstr>BentonSansCond Light</vt:lpstr>
      <vt:lpstr>Book Antiqua</vt:lpstr>
      <vt:lpstr>Calibri</vt:lpstr>
      <vt:lpstr>Calibri Light</vt:lpstr>
      <vt:lpstr>Georgia</vt:lpstr>
      <vt:lpstr>Symbol</vt:lpstr>
      <vt:lpstr>Times New Roman</vt:lpstr>
      <vt:lpstr>Default Design</vt:lpstr>
      <vt:lpstr>IU_Powerpoint_Traditional</vt:lpstr>
      <vt:lpstr>1_Default Design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Ignoring RTM Can Lead to Mistakes in Study Design</vt:lpstr>
      <vt:lpstr>Do Antipsychotic Drugs Cause the Least Weight Gain Among those with the Highest BMIs?</vt:lpstr>
      <vt:lpstr>PowerPoint Presentation</vt:lpstr>
      <vt:lpstr>Physical Activity &amp; Weight Loss Example</vt:lpstr>
      <vt:lpstr>Weight Loss Example</vt:lpstr>
      <vt:lpstr>Weight Loss Example</vt:lpstr>
      <vt:lpstr>Uric Acid and HbA1c Reduction Example</vt:lpstr>
      <vt:lpstr>Fitness Training &amp;Weight Loss Example</vt:lpstr>
      <vt:lpstr>This Issue Also Arises in Other Areas of Research</vt:lpstr>
      <vt:lpstr>There Are Those With The Integrity to Acknowledge Errors</vt:lpstr>
      <vt:lpstr>PowerPoint Presentation</vt:lpstr>
      <vt:lpstr>Decision Tree for Assessing Whether Regression to the Mean is Leading to Unsubstantiated Conclusions About Intervention Effects in Studies in Which Change in one or More Variables are the Outcomes</vt:lpstr>
      <vt:lpstr>Some References</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Kroeger, Cynthia M</dc:creator>
  <cp:lastModifiedBy>DoD Admin</cp:lastModifiedBy>
  <cp:revision>612</cp:revision>
  <cp:lastPrinted>2018-06-06T11:53:07Z</cp:lastPrinted>
  <dcterms:created xsi:type="dcterms:W3CDTF">2017-01-05T02:09:57Z</dcterms:created>
  <dcterms:modified xsi:type="dcterms:W3CDTF">2018-08-24T13:13:17Z</dcterms:modified>
</cp:coreProperties>
</file>